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2"/>
  </p:notesMasterIdLst>
  <p:sldIdLst>
    <p:sldId id="298" r:id="rId2"/>
    <p:sldId id="307" r:id="rId3"/>
    <p:sldId id="309" r:id="rId4"/>
    <p:sldId id="323" r:id="rId5"/>
    <p:sldId id="310" r:id="rId6"/>
    <p:sldId id="311" r:id="rId7"/>
    <p:sldId id="312" r:id="rId8"/>
    <p:sldId id="313" r:id="rId9"/>
    <p:sldId id="324" r:id="rId10"/>
    <p:sldId id="314" r:id="rId11"/>
    <p:sldId id="315" r:id="rId12"/>
    <p:sldId id="316" r:id="rId13"/>
    <p:sldId id="317" r:id="rId14"/>
    <p:sldId id="319" r:id="rId15"/>
    <p:sldId id="320" r:id="rId16"/>
    <p:sldId id="325" r:id="rId17"/>
    <p:sldId id="326" r:id="rId18"/>
    <p:sldId id="321" r:id="rId19"/>
    <p:sldId id="328" r:id="rId20"/>
    <p:sldId id="335" r:id="rId21"/>
    <p:sldId id="337" r:id="rId22"/>
    <p:sldId id="327" r:id="rId23"/>
    <p:sldId id="334" r:id="rId24"/>
    <p:sldId id="330" r:id="rId25"/>
    <p:sldId id="331" r:id="rId26"/>
    <p:sldId id="333" r:id="rId27"/>
    <p:sldId id="332" r:id="rId28"/>
    <p:sldId id="329" r:id="rId29"/>
    <p:sldId id="351" r:id="rId30"/>
    <p:sldId id="338" r:id="rId31"/>
    <p:sldId id="339" r:id="rId32"/>
    <p:sldId id="340" r:id="rId33"/>
    <p:sldId id="342" r:id="rId34"/>
    <p:sldId id="343" r:id="rId35"/>
    <p:sldId id="344" r:id="rId36"/>
    <p:sldId id="347" r:id="rId37"/>
    <p:sldId id="346" r:id="rId38"/>
    <p:sldId id="345" r:id="rId39"/>
    <p:sldId id="348" r:id="rId40"/>
    <p:sldId id="350" r:id="rId4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74AD"/>
    <a:srgbClr val="FF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 varScale="1">
        <p:scale>
          <a:sx n="179" d="100"/>
          <a:sy n="179" d="100"/>
        </p:scale>
        <p:origin x="-1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697C87-D886-4BAE-8182-F529A5840DA0}" type="datetimeFigureOut">
              <a:rPr lang="pt-BR"/>
              <a:pPr>
                <a:defRPr/>
              </a:pPr>
              <a:t>12/07/16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7B2323-83EA-4729-8CFB-87B9F48BE99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4759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DDA8B7-0BB8-40C2-BB53-004AB32A0B8B}" type="datetime1">
              <a:rPr lang="pt-BR" smtClean="0"/>
              <a:t>12/07/16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0EDB7-AC48-4A40-A407-EB713622FE87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62630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base_slide_PNAP_bach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BDDA8B7-0BB8-40C2-BB53-004AB32A0B8B}" type="datetime1">
              <a:rPr lang="pt-BR" smtClean="0"/>
              <a:t>12/07/16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340EDB7-AC48-4A40-A407-EB713622FE87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776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gi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gi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1611560"/>
            <a:ext cx="9144000" cy="6858000"/>
          </a:xfrm>
          <a:noFill/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2400" b="1" dirty="0">
                <a:solidFill>
                  <a:srgbClr val="000000"/>
                </a:solidFill>
              </a:rPr>
              <a:t>E SE ELES FOREM MAIS PODEROSOS?</a:t>
            </a:r>
          </a:p>
          <a:p>
            <a:pPr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Desenvolva </a:t>
            </a:r>
            <a:r>
              <a:rPr lang="pt-BR" sz="2400" dirty="0">
                <a:solidFill>
                  <a:srgbClr val="000000"/>
                </a:solidFill>
              </a:rPr>
              <a:t>sua MAANA – </a:t>
            </a:r>
            <a:endParaRPr lang="pt-BR" sz="24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sz="2400" u="sng" dirty="0" smtClean="0">
                <a:solidFill>
                  <a:srgbClr val="000000"/>
                </a:solidFill>
              </a:rPr>
              <a:t>Melhor </a:t>
            </a:r>
            <a:r>
              <a:rPr lang="pt-BR" sz="2400" u="sng" dirty="0">
                <a:solidFill>
                  <a:srgbClr val="000000"/>
                </a:solidFill>
              </a:rPr>
              <a:t>Alternativa à Negociação de um </a:t>
            </a:r>
            <a:r>
              <a:rPr lang="pt-BR" sz="2400" u="sng" dirty="0" smtClean="0">
                <a:solidFill>
                  <a:srgbClr val="000000"/>
                </a:solidFill>
              </a:rPr>
              <a:t>Acordo</a:t>
            </a:r>
            <a:endParaRPr lang="pt-BR" sz="2400" u="sng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De </a:t>
            </a:r>
            <a:r>
              <a:rPr lang="pt-BR" sz="2400" dirty="0">
                <a:solidFill>
                  <a:srgbClr val="000000"/>
                </a:solidFill>
              </a:rPr>
              <a:t>que adianta falar em interesses, se a outra parte tiver uma posição mais forte? Se o outro lado for mais rico, tiver melhores ligações ou mais informações? Se a balança pende para um lado </a:t>
            </a:r>
            <a:r>
              <a:rPr lang="pt-BR" sz="2400" dirty="0" smtClean="0">
                <a:solidFill>
                  <a:srgbClr val="000000"/>
                </a:solidFill>
              </a:rPr>
              <a:t>somente, fica </a:t>
            </a:r>
            <a:r>
              <a:rPr lang="pt-BR" sz="2400" dirty="0">
                <a:solidFill>
                  <a:srgbClr val="000000"/>
                </a:solidFill>
              </a:rPr>
              <a:t>muito difícil negociar com base em princípios ou interesses. 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567CD1-3161-449D-BBBA-1B2A19A60891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  <p:pic>
        <p:nvPicPr>
          <p:cNvPr id="2051" name="Picture 3" descr="D:\Arquivos de programas\Microsoft Office\MEDIA\CAGCAT10\j01995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7338" y="4868863"/>
            <a:ext cx="1670050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74258" y="1628849"/>
            <a:ext cx="6357982" cy="5616575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4- Transforme </a:t>
            </a:r>
            <a:r>
              <a:rPr lang="pt-BR" sz="2400" dirty="0">
                <a:solidFill>
                  <a:srgbClr val="000000"/>
                </a:solidFill>
              </a:rPr>
              <a:t>ataques pessoais em ataques ao problema e converse sobre “quando você diz que </a:t>
            </a:r>
            <a:r>
              <a:rPr lang="pt-BR" sz="2400" u="sng" dirty="0">
                <a:solidFill>
                  <a:srgbClr val="000000"/>
                </a:solidFill>
              </a:rPr>
              <a:t>o problema é ‘interesseiro</a:t>
            </a:r>
            <a:r>
              <a:rPr lang="pt-BR" sz="2400" dirty="0">
                <a:solidFill>
                  <a:srgbClr val="000000"/>
                </a:solidFill>
              </a:rPr>
              <a:t>’ você quer dizer que ...”</a:t>
            </a: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5-  </a:t>
            </a:r>
            <a:r>
              <a:rPr lang="pt-BR" sz="2400" dirty="0">
                <a:solidFill>
                  <a:srgbClr val="000000"/>
                </a:solidFill>
              </a:rPr>
              <a:t>Faça perguntas e não afirmações (faça parecer que a </a:t>
            </a:r>
            <a:r>
              <a:rPr lang="pt-BR" sz="2400" dirty="0" smtClean="0">
                <a:solidFill>
                  <a:srgbClr val="000000"/>
                </a:solidFill>
              </a:rPr>
              <a:t>ideia </a:t>
            </a:r>
            <a:r>
              <a:rPr lang="pt-BR" sz="2400" dirty="0">
                <a:solidFill>
                  <a:srgbClr val="000000"/>
                </a:solidFill>
              </a:rPr>
              <a:t>é do outro)</a:t>
            </a: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6- </a:t>
            </a:r>
            <a:r>
              <a:rPr lang="pt-BR" sz="2400" dirty="0">
                <a:solidFill>
                  <a:srgbClr val="000000"/>
                </a:solidFill>
              </a:rPr>
              <a:t>Faça perguntas e espere, </a:t>
            </a:r>
            <a:r>
              <a:rPr lang="pt-BR" sz="2400" dirty="0" smtClean="0">
                <a:solidFill>
                  <a:srgbClr val="000000"/>
                </a:solidFill>
              </a:rPr>
              <a:t>silencie...</a:t>
            </a:r>
            <a:endParaRPr lang="pt-BR" sz="2400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7- </a:t>
            </a:r>
            <a:r>
              <a:rPr lang="pt-BR" sz="2400" dirty="0">
                <a:solidFill>
                  <a:srgbClr val="000000"/>
                </a:solidFill>
              </a:rPr>
              <a:t>Silencie também quando estiver sob severo ataque (o silêncio cria a sensação de impasse, compelindo o outro a romper a situação com nova sugestão)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55FBBF-167A-4BB8-86F7-93AD3F367BB2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  <p:pic>
        <p:nvPicPr>
          <p:cNvPr id="11267" name="Picture 2" descr="D:\Arquivos de programa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3645024"/>
            <a:ext cx="1100137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 explicativo em elipse 4"/>
          <p:cNvSpPr/>
          <p:nvPr/>
        </p:nvSpPr>
        <p:spPr>
          <a:xfrm>
            <a:off x="6734165" y="1916832"/>
            <a:ext cx="2446347" cy="1500198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Na verdade, a pessoa teria dito que ‘a sua pessoa é interesseira’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188" y="1738089"/>
            <a:ext cx="6400800" cy="4067175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8- </a:t>
            </a:r>
            <a:r>
              <a:rPr lang="pt-BR" sz="2400" dirty="0">
                <a:solidFill>
                  <a:srgbClr val="000000"/>
                </a:solidFill>
              </a:rPr>
              <a:t>Se a questão é sobre algo complexo, talvez não seja possível decidir na hora (ao invés de desistir, veja se ganha tempo para pensar melhor. Não feche as portas de cabeça quente)</a:t>
            </a: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9- </a:t>
            </a:r>
            <a:r>
              <a:rPr lang="pt-BR" sz="2400" dirty="0">
                <a:solidFill>
                  <a:srgbClr val="000000"/>
                </a:solidFill>
              </a:rPr>
              <a:t>Se necessário, chame uma terceira pessoa ...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A7A34F-FC15-4F21-961D-A34DB96E2742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  <p:pic>
        <p:nvPicPr>
          <p:cNvPr id="12291" name="Picture 2" descr="D:\Arquivos de programa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2276872"/>
            <a:ext cx="1100137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o explicativo em elipse 6"/>
          <p:cNvSpPr/>
          <p:nvPr/>
        </p:nvSpPr>
        <p:spPr>
          <a:xfrm>
            <a:off x="6012160" y="4437112"/>
            <a:ext cx="2786082" cy="1500198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000000"/>
                </a:solidFill>
              </a:rPr>
              <a:t>Aqui pode entrar e mediação e conciliação que veremos adiante</a:t>
            </a: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0939" y="1628800"/>
            <a:ext cx="8137525" cy="5545137"/>
          </a:xfrm>
        </p:spPr>
        <p:txBody>
          <a:bodyPr rtlCol="0">
            <a:noAutofit/>
          </a:bodyPr>
          <a:lstStyle/>
          <a:p>
            <a:pPr algn="l">
              <a:defRPr/>
            </a:pPr>
            <a:r>
              <a:rPr lang="pt-BR" sz="2400" b="1" u="sng" dirty="0">
                <a:solidFill>
                  <a:srgbClr val="000000"/>
                </a:solidFill>
              </a:rPr>
              <a:t>E SE FOREM USADOS TRUQUES SUJOS?</a:t>
            </a:r>
          </a:p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Às vezes são usadas táticas </a:t>
            </a:r>
            <a:r>
              <a:rPr lang="pt-BR" sz="2400" dirty="0" smtClean="0">
                <a:solidFill>
                  <a:srgbClr val="000000"/>
                </a:solidFill>
              </a:rPr>
              <a:t>e truques </a:t>
            </a:r>
            <a:r>
              <a:rPr lang="pt-BR" sz="2400" dirty="0">
                <a:solidFill>
                  <a:srgbClr val="000000"/>
                </a:solidFill>
              </a:rPr>
              <a:t>para tirar proveito das pessoas: mentiras, maus tratos psicológicos, desconsiderações pessoais, </a:t>
            </a:r>
            <a:r>
              <a:rPr lang="pt-BR" sz="2400" dirty="0" smtClean="0">
                <a:solidFill>
                  <a:srgbClr val="000000"/>
                </a:solidFill>
              </a:rPr>
              <a:t>etc., </a:t>
            </a:r>
            <a:r>
              <a:rPr lang="pt-BR" sz="2400" dirty="0">
                <a:solidFill>
                  <a:srgbClr val="000000"/>
                </a:solidFill>
              </a:rPr>
              <a:t>e que podem ter natureza ilegal, não ética, ofensiva etc. Todas podem ser classificadas como negociações traiçoeiras</a:t>
            </a:r>
          </a:p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Quando se percebe isso, normalmente há dois tipos de reação:</a:t>
            </a: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1 tolerância </a:t>
            </a:r>
            <a:r>
              <a:rPr lang="pt-BR" sz="2400" dirty="0">
                <a:solidFill>
                  <a:srgbClr val="000000"/>
                </a:solidFill>
              </a:rPr>
              <a:t>e a esperança que se </a:t>
            </a:r>
            <a:r>
              <a:rPr lang="pt-BR" sz="2400" dirty="0" smtClean="0">
                <a:solidFill>
                  <a:srgbClr val="000000"/>
                </a:solidFill>
              </a:rPr>
              <a:t>ceder </a:t>
            </a:r>
            <a:r>
              <a:rPr lang="pt-BR" sz="2400" dirty="0">
                <a:solidFill>
                  <a:srgbClr val="000000"/>
                </a:solidFill>
              </a:rPr>
              <a:t>somente dessa vez, o outro </a:t>
            </a:r>
            <a:r>
              <a:rPr lang="pt-BR" sz="2400" dirty="0" smtClean="0">
                <a:solidFill>
                  <a:srgbClr val="000000"/>
                </a:solidFill>
              </a:rPr>
              <a:t>lado </a:t>
            </a:r>
            <a:r>
              <a:rPr lang="pt-BR" sz="2400" dirty="0">
                <a:solidFill>
                  <a:srgbClr val="000000"/>
                </a:solidFill>
              </a:rPr>
              <a:t>se sentirá apaziguado e não fará outros pedidos (na maior parte dos casos, não é o que acontece ...). Não dá certo.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52AB86-D531-4237-A869-8313EA42B8A2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269503"/>
            <a:ext cx="8136904" cy="5903913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2 reagir </a:t>
            </a:r>
            <a:r>
              <a:rPr lang="pt-BR" sz="2800" dirty="0">
                <a:solidFill>
                  <a:srgbClr val="000000"/>
                </a:solidFill>
              </a:rPr>
              <a:t>à altura: fazer igual ou pior que a outra parte (sob o pensamento: “afinal, é o que ela merece”). Nessas situações, ou uma das partes se vê obrigada a ceder ou as negociações são interrompidas. Também não dá certo.</a:t>
            </a:r>
          </a:p>
          <a:p>
            <a:pPr algn="l">
              <a:defRPr/>
            </a:pPr>
            <a:r>
              <a:rPr lang="pt-BR" sz="2800" dirty="0">
                <a:solidFill>
                  <a:srgbClr val="000000"/>
                </a:solidFill>
              </a:rPr>
              <a:t> </a:t>
            </a:r>
          </a:p>
          <a:p>
            <a:pPr algn="l">
              <a:defRPr/>
            </a:pPr>
            <a:r>
              <a:rPr lang="pt-BR" sz="2800" b="1" dirty="0">
                <a:solidFill>
                  <a:srgbClr val="000000"/>
                </a:solidFill>
              </a:rPr>
              <a:t>Como negociar nessas situações</a:t>
            </a:r>
            <a:r>
              <a:rPr lang="pt-BR" sz="2800" b="1" dirty="0" smtClean="0">
                <a:solidFill>
                  <a:srgbClr val="000000"/>
                </a:solidFill>
              </a:rPr>
              <a:t>?</a:t>
            </a:r>
            <a:endParaRPr lang="pt-BR" sz="2800" b="1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Em caso de táticas traiçoeiras, sugere-se:</a:t>
            </a:r>
          </a:p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1º identificar a </a:t>
            </a:r>
            <a:r>
              <a:rPr lang="pt-BR" sz="2400" dirty="0" smtClean="0">
                <a:solidFill>
                  <a:srgbClr val="000000"/>
                </a:solidFill>
              </a:rPr>
              <a:t>tática;</a:t>
            </a:r>
            <a:endParaRPr lang="pt-BR" sz="2400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2º abordar explicitamente o </a:t>
            </a:r>
            <a:r>
              <a:rPr lang="pt-BR" sz="2400" dirty="0" smtClean="0">
                <a:solidFill>
                  <a:srgbClr val="000000"/>
                </a:solidFill>
              </a:rPr>
              <a:t>problema;</a:t>
            </a:r>
            <a:endParaRPr lang="pt-BR" sz="2400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3º questionar a (i)legitimidade e a (in)conveniência das </a:t>
            </a:r>
            <a:r>
              <a:rPr lang="pt-BR" sz="2400" dirty="0" smtClean="0">
                <a:solidFill>
                  <a:srgbClr val="000000"/>
                </a:solidFill>
              </a:rPr>
              <a:t>táticas.</a:t>
            </a:r>
            <a:endParaRPr lang="pt-BR" sz="24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6E0FC2-F654-4F4E-B0DA-99F186720C6D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  <p:sp>
        <p:nvSpPr>
          <p:cNvPr id="5" name="Nuvem 4"/>
          <p:cNvSpPr/>
          <p:nvPr/>
        </p:nvSpPr>
        <p:spPr>
          <a:xfrm>
            <a:off x="6588224" y="2996952"/>
            <a:ext cx="2428892" cy="127159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000000"/>
                </a:solidFill>
              </a:rPr>
              <a:t>Importante!!!</a:t>
            </a:r>
            <a:endParaRPr lang="pt-BR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9750" y="1845320"/>
            <a:ext cx="6480175" cy="547211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2800" dirty="0">
                <a:solidFill>
                  <a:srgbClr val="000000"/>
                </a:solidFill>
              </a:rPr>
              <a:t>Cuidado com alguns </a:t>
            </a:r>
            <a:r>
              <a:rPr lang="pt-BR" sz="2800" b="1" u="sng" dirty="0">
                <a:solidFill>
                  <a:srgbClr val="000000"/>
                </a:solidFill>
              </a:rPr>
              <a:t>outros truques</a:t>
            </a:r>
            <a:r>
              <a:rPr lang="pt-BR" sz="2800" dirty="0">
                <a:solidFill>
                  <a:srgbClr val="000000"/>
                </a:solidFill>
              </a:rPr>
              <a:t>:</a:t>
            </a:r>
          </a:p>
          <a:p>
            <a:pPr>
              <a:defRPr/>
            </a:pPr>
            <a:r>
              <a:rPr lang="pt-BR" sz="2800" dirty="0">
                <a:solidFill>
                  <a:srgbClr val="000000"/>
                </a:solidFill>
              </a:rPr>
              <a:t>- </a:t>
            </a:r>
            <a:r>
              <a:rPr lang="pt-BR" sz="2800" b="1" u="sng" dirty="0">
                <a:solidFill>
                  <a:srgbClr val="000000"/>
                </a:solidFill>
              </a:rPr>
              <a:t>o ambiente</a:t>
            </a:r>
            <a:r>
              <a:rPr lang="pt-BR" sz="2800" dirty="0">
                <a:solidFill>
                  <a:srgbClr val="000000"/>
                </a:solidFill>
              </a:rPr>
              <a:t>: ele pode ter sido preparado: muito quente, muito frio, </a:t>
            </a:r>
            <a:r>
              <a:rPr lang="pt-BR" sz="2800" dirty="0" smtClean="0">
                <a:solidFill>
                  <a:srgbClr val="000000"/>
                </a:solidFill>
              </a:rPr>
              <a:t>barulhento, abafado, </a:t>
            </a:r>
            <a:r>
              <a:rPr lang="pt-BR" sz="2800" dirty="0">
                <a:solidFill>
                  <a:srgbClr val="000000"/>
                </a:solidFill>
              </a:rPr>
              <a:t>falta de privacidade, tudo para pressionar o fim das negociações ... negociar no território do outro pode ser uma boa (você pode sair mais rápido), mas esteja atendo às questões do </a:t>
            </a:r>
            <a:r>
              <a:rPr lang="pt-BR" sz="2800" dirty="0" smtClean="0">
                <a:solidFill>
                  <a:srgbClr val="000000"/>
                </a:solidFill>
              </a:rPr>
              <a:t>ambiente.</a:t>
            </a:r>
            <a:endParaRPr lang="pt-BR" sz="28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85C9DA-142F-4570-B2D9-E37A3828D7AB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  <p:pic>
        <p:nvPicPr>
          <p:cNvPr id="15363" name="Picture 2" descr="D:\Arquivos de programas\Microsoft Office\MEDIA\CAGCAT10\j028536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2348880"/>
            <a:ext cx="1833562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1556792"/>
            <a:ext cx="6697662" cy="4608512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800" dirty="0">
                <a:solidFill>
                  <a:srgbClr val="000000"/>
                </a:solidFill>
              </a:rPr>
              <a:t>- </a:t>
            </a:r>
            <a:r>
              <a:rPr lang="pt-BR" sz="2800" b="1" u="sng" dirty="0">
                <a:solidFill>
                  <a:srgbClr val="000000"/>
                </a:solidFill>
              </a:rPr>
              <a:t>ataques pessoais</a:t>
            </a:r>
            <a:r>
              <a:rPr lang="pt-BR" sz="2800" dirty="0">
                <a:solidFill>
                  <a:srgbClr val="000000"/>
                </a:solidFill>
              </a:rPr>
              <a:t>: comentários sobre sua roupa, sua aparência (</a:t>
            </a:r>
            <a:r>
              <a:rPr lang="pt-BR" sz="2800" dirty="0" smtClean="0">
                <a:solidFill>
                  <a:srgbClr val="000000"/>
                </a:solidFill>
              </a:rPr>
              <a:t>sonolento ou </a:t>
            </a:r>
            <a:r>
              <a:rPr lang="pt-BR" sz="2800" dirty="0">
                <a:solidFill>
                  <a:srgbClr val="000000"/>
                </a:solidFill>
              </a:rPr>
              <a:t>animado demais ...) no intuito de constrangê-lo e fazê-lo entrar na negociação em desvantagem. Pode também fazê-lo esperar em demasia para ‘mostrar quem manda’. Pode vir com ‘perguntas de algibeira’ para fazer sentir-se ignorante. Pode fazer de conta que não ouviu e fazer você repetir o que falou</a:t>
            </a:r>
            <a:r>
              <a:rPr lang="pt-BR" sz="2800" dirty="0" smtClean="0">
                <a:solidFill>
                  <a:srgbClr val="000000"/>
                </a:solidFill>
              </a:rPr>
              <a:t>.</a:t>
            </a:r>
            <a:endParaRPr lang="pt-BR" sz="28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2B8B4B-A971-4DD8-BB0B-8D1FB327730A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  <p:pic>
        <p:nvPicPr>
          <p:cNvPr id="16387" name="Picture 2" descr="D:\Arquivos de programas\Microsoft Office\MEDIA\CAGCAT10\j028536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850" y="2636912"/>
            <a:ext cx="1833563" cy="226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6264275" cy="4896396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- a sequência ‘mocinho/bandido</a:t>
            </a:r>
            <a:r>
              <a:rPr lang="pt-BR" sz="2800" dirty="0" smtClean="0">
                <a:solidFill>
                  <a:srgbClr val="000000"/>
                </a:solidFill>
              </a:rPr>
              <a:t>’: </a:t>
            </a:r>
            <a:r>
              <a:rPr lang="pt-BR" sz="2800" dirty="0">
                <a:solidFill>
                  <a:srgbClr val="000000"/>
                </a:solidFill>
              </a:rPr>
              <a:t>dois negociadores do lado oposto alternam entre atacar e defender, enquanto um faz o ‘trabalho sujo’ o outro vem de forma amigável e se mostra amigo para conseguir o que quer (o fechamento da negociação parece quase ser um favor)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C2654B-35A2-430B-B67C-42414B16B8A2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  <p:pic>
        <p:nvPicPr>
          <p:cNvPr id="17411" name="Picture 2" descr="D:\Arquivos de programas\Microsoft Office\MEDIA\CAGCAT10\j028536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3312" y="2636912"/>
            <a:ext cx="1833562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58204" y="1628800"/>
            <a:ext cx="8750300" cy="64801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Resumindo, o </a:t>
            </a:r>
            <a:r>
              <a:rPr lang="pt-BR" sz="2800" u="sng" dirty="0" smtClean="0">
                <a:solidFill>
                  <a:srgbClr val="000000"/>
                </a:solidFill>
              </a:rPr>
              <a:t>Projeto de Negociação da Harvard Law </a:t>
            </a:r>
            <a:r>
              <a:rPr lang="en-US" sz="2800" u="sng" dirty="0" smtClean="0">
                <a:solidFill>
                  <a:srgbClr val="000000"/>
                </a:solidFill>
              </a:rPr>
              <a:t>School</a:t>
            </a:r>
            <a:r>
              <a:rPr lang="pt-BR" sz="2800" dirty="0" smtClean="0">
                <a:solidFill>
                  <a:srgbClr val="000000"/>
                </a:solidFill>
              </a:rPr>
              <a:t>, propõe-se um método alternativo à barganha de posições, preparando o negociador, através do seguinte</a:t>
            </a:r>
            <a:r>
              <a:rPr lang="pt-BR" sz="2800" dirty="0" smtClean="0">
                <a:solidFill>
                  <a:srgbClr val="000000"/>
                </a:solidFill>
              </a:rPr>
              <a:t>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1600" dirty="0" smtClean="0">
              <a:solidFill>
                <a:srgbClr val="00000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Pessoas</a:t>
            </a:r>
            <a:r>
              <a:rPr lang="pt-BR" sz="2800" dirty="0" smtClean="0">
                <a:solidFill>
                  <a:srgbClr val="000000"/>
                </a:solidFill>
              </a:rPr>
              <a:t> – separe pessoas de </a:t>
            </a:r>
            <a:r>
              <a:rPr lang="pt-BR" sz="2800" dirty="0" smtClean="0">
                <a:solidFill>
                  <a:srgbClr val="000000"/>
                </a:solidFill>
              </a:rPr>
              <a:t>problemas;</a:t>
            </a:r>
            <a:endParaRPr lang="pt-BR" sz="2800" dirty="0" smtClean="0">
              <a:solidFill>
                <a:srgbClr val="00000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Interesses </a:t>
            </a:r>
            <a:r>
              <a:rPr lang="pt-BR" sz="2800" dirty="0" smtClean="0">
                <a:solidFill>
                  <a:srgbClr val="000000"/>
                </a:solidFill>
              </a:rPr>
              <a:t>– concentre-se em interesses e não em </a:t>
            </a:r>
            <a:r>
              <a:rPr lang="pt-BR" sz="2800" dirty="0" smtClean="0">
                <a:solidFill>
                  <a:srgbClr val="000000"/>
                </a:solidFill>
              </a:rPr>
              <a:t>posições;</a:t>
            </a:r>
            <a:endParaRPr lang="pt-BR" sz="2800" dirty="0" smtClean="0">
              <a:solidFill>
                <a:srgbClr val="00000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Opções </a:t>
            </a:r>
            <a:r>
              <a:rPr lang="pt-BR" sz="2800" dirty="0" smtClean="0">
                <a:solidFill>
                  <a:srgbClr val="000000"/>
                </a:solidFill>
              </a:rPr>
              <a:t>– crie uma </a:t>
            </a:r>
            <a:r>
              <a:rPr lang="pt-BR" sz="2800" dirty="0" smtClean="0">
                <a:solidFill>
                  <a:srgbClr val="000000"/>
                </a:solidFill>
              </a:rPr>
              <a:t>variedade;</a:t>
            </a:r>
            <a:endParaRPr lang="pt-BR" sz="2800" dirty="0" smtClean="0">
              <a:solidFill>
                <a:srgbClr val="00000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Critérios</a:t>
            </a:r>
            <a:r>
              <a:rPr lang="pt-BR" sz="2800" dirty="0" smtClean="0">
                <a:solidFill>
                  <a:srgbClr val="000000"/>
                </a:solidFill>
              </a:rPr>
              <a:t> – o resultado deve por base algum padrão </a:t>
            </a:r>
            <a:r>
              <a:rPr lang="pt-BR" sz="2800" dirty="0" smtClean="0">
                <a:solidFill>
                  <a:srgbClr val="000000"/>
                </a:solidFill>
              </a:rPr>
              <a:t>objetivo.</a:t>
            </a:r>
            <a:endParaRPr lang="pt-BR" sz="2800" dirty="0" smtClean="0">
              <a:solidFill>
                <a:srgbClr val="00000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3D663A-ABCA-4C38-B519-9817ECCE1BCE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7920038" cy="936104"/>
          </a:xfrm>
          <a:noFill/>
        </p:spPr>
        <p:txBody>
          <a:bodyPr rtlCol="0">
            <a:normAutofit fontScale="925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>
                <a:solidFill>
                  <a:srgbClr val="000000"/>
                </a:solidFill>
              </a:rPr>
              <a:t>Negociações na Área Pública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>
                <a:solidFill>
                  <a:srgbClr val="000000"/>
                </a:solidFill>
              </a:rPr>
              <a:t>(algumas peculiaridades)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A6968-6787-4988-85D9-E2940DBF4E09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539552" y="2780928"/>
            <a:ext cx="8136904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sz="2400" dirty="0">
                <a:solidFill>
                  <a:srgbClr val="000000"/>
                </a:solidFill>
              </a:rPr>
              <a:t>No que se refere às formas e/ou técnicas de negociação, negociar na </a:t>
            </a:r>
            <a:r>
              <a:rPr lang="pt-BR" sz="2400" dirty="0" smtClean="0">
                <a:solidFill>
                  <a:srgbClr val="000000"/>
                </a:solidFill>
              </a:rPr>
              <a:t>á</a:t>
            </a:r>
            <a:r>
              <a:rPr lang="pt-BR" sz="2400" dirty="0" smtClean="0">
                <a:solidFill>
                  <a:srgbClr val="000000"/>
                </a:solidFill>
              </a:rPr>
              <a:t>rea </a:t>
            </a:r>
            <a:r>
              <a:rPr lang="pt-BR" sz="2400" dirty="0">
                <a:solidFill>
                  <a:srgbClr val="000000"/>
                </a:solidFill>
              </a:rPr>
              <a:t>pública ou privada não é muito diferente.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sz="2400" dirty="0">
                <a:solidFill>
                  <a:srgbClr val="000000"/>
                </a:solidFill>
              </a:rPr>
              <a:t>Contudo, a estratégia de uma negociação na área pública tem peculiaridades que devem ser levadas em consideração e podem fazer com que certos procedimentos adotados no âmbito privado sejam inviáveis e/ou até mesmo ilegais na área pública. Vamos ver algumas...</a:t>
            </a:r>
            <a:endParaRPr lang="pt-BR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7920038" cy="1080120"/>
          </a:xfrm>
          <a:noFill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>
                <a:solidFill>
                  <a:srgbClr val="000000"/>
                </a:solidFill>
              </a:rPr>
              <a:t>Negociações na Área Pública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rgbClr val="000000"/>
                </a:solidFill>
              </a:rPr>
              <a:t>(algumas peculiaridades)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b="1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DC33DC-B080-4906-AB76-1E5B5573CE30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395536" y="2924944"/>
            <a:ext cx="8352928" cy="352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sz="2000" dirty="0"/>
              <a:t>Princípio da Legalidade – o marco legal impõe limites que devem ser levados em consideração pelo gestor público.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sz="2000" dirty="0"/>
              <a:t>Ex.: um acordo salarial que não leve em consideração a Lei de Responsabilidade não produzirá seus efeitos.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sz="2000" dirty="0"/>
              <a:t>Além disso, negociações públicas que não observem a legalidade podem acabar no Poder Judiciário, trazendo frustração e desgaste. Para o grande público que assiste esse tipo de negociação traz também a dúvida e a incerteza das relações públicas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971600" y="1796504"/>
            <a:ext cx="7408217" cy="4368800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800" dirty="0">
                <a:solidFill>
                  <a:srgbClr val="000000"/>
                </a:solidFill>
              </a:rPr>
              <a:t>Em resposta ao poder, o máximo que um método de negociação pode conseguir é:</a:t>
            </a:r>
          </a:p>
          <a:p>
            <a:pPr marL="514350" indent="-514350" algn="l">
              <a:buFont typeface="Arial" charset="0"/>
              <a:buAutoNum type="alphaLcParenR"/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proteger </a:t>
            </a:r>
            <a:r>
              <a:rPr lang="pt-BR" sz="2800" dirty="0">
                <a:solidFill>
                  <a:srgbClr val="000000"/>
                </a:solidFill>
              </a:rPr>
              <a:t>a parte mais fraca de um acordo que deve ser </a:t>
            </a:r>
            <a:r>
              <a:rPr lang="pt-BR" sz="2800" dirty="0" smtClean="0">
                <a:solidFill>
                  <a:srgbClr val="000000"/>
                </a:solidFill>
              </a:rPr>
              <a:t>rejeitado</a:t>
            </a:r>
            <a:endParaRPr lang="pt-BR" sz="2800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800" dirty="0">
                <a:solidFill>
                  <a:srgbClr val="000000"/>
                </a:solidFill>
              </a:rPr>
              <a:t>b) extrair o máximo possível da relação desequilibrada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0E1DB-C1AF-46F2-A320-862BBEB82469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  <p:pic>
        <p:nvPicPr>
          <p:cNvPr id="3075" name="Picture 3" descr="D:\Arquivos de programas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509120"/>
            <a:ext cx="1773238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3"/>
          <p:cNvSpPr txBox="1">
            <a:spLocks/>
          </p:cNvSpPr>
          <p:nvPr/>
        </p:nvSpPr>
        <p:spPr bwMode="auto">
          <a:xfrm>
            <a:off x="683568" y="1412776"/>
            <a:ext cx="791986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endParaRPr lang="pt-BR" sz="2000" dirty="0">
              <a:latin typeface="+mj-lt"/>
            </a:endParaRPr>
          </a:p>
          <a:p>
            <a:pPr eaLnBrk="0" hangingPunct="0">
              <a:spcBef>
                <a:spcPts val="0"/>
              </a:spcBef>
              <a:defRPr/>
            </a:pPr>
            <a:r>
              <a:rPr lang="pt-BR" sz="3600" dirty="0">
                <a:latin typeface="+mj-lt"/>
              </a:rPr>
              <a:t>Negociações na Área Pública</a:t>
            </a:r>
          </a:p>
          <a:p>
            <a:pPr algn="ctr" eaLnBrk="0" hangingPunct="0">
              <a:spcBef>
                <a:spcPts val="0"/>
              </a:spcBef>
              <a:defRPr/>
            </a:pPr>
            <a:endParaRPr lang="pt-BR" sz="2000" dirty="0">
              <a:latin typeface="+mj-lt"/>
            </a:endParaRP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000" dirty="0">
                <a:latin typeface="+mj-lt"/>
              </a:rPr>
              <a:t> </a:t>
            </a:r>
            <a:r>
              <a:rPr lang="pt-BR" sz="2400" dirty="0">
                <a:latin typeface="+mj-lt"/>
              </a:rPr>
              <a:t>Que se trata de um bem público: o bem sobre o qual se trava a negociação não é de propriedade do gestor e sim do povo; </a:t>
            </a: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400" dirty="0">
                <a:latin typeface="+mj-lt"/>
              </a:rPr>
              <a:t>Princípio da Isonomia- ou seja todos devem ter igualdade de condições, em qualquer assunto tratado pelo poder público, e em qualquer esfera.</a:t>
            </a:r>
          </a:p>
          <a:p>
            <a:pPr eaLnBrk="0" hangingPunct="0">
              <a:spcBef>
                <a:spcPts val="0"/>
              </a:spcBef>
              <a:buFontTx/>
              <a:buChar char="-"/>
              <a:defRPr/>
            </a:pPr>
            <a:r>
              <a:rPr lang="pt-BR" sz="2400" dirty="0">
                <a:latin typeface="+mj-lt"/>
              </a:rPr>
              <a:t> Princípio da Publicidade: em virtude de que tudo é bem comum, então uma negociação sempre interessa à coletividade e deve ter sua publicidade assegurada.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4535D6-8351-453A-979E-4D6031C8E3E3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3"/>
          <p:cNvSpPr txBox="1">
            <a:spLocks/>
          </p:cNvSpPr>
          <p:nvPr/>
        </p:nvSpPr>
        <p:spPr bwMode="auto">
          <a:xfrm>
            <a:off x="539552" y="1340768"/>
            <a:ext cx="8495928" cy="479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0"/>
              </a:spcBef>
              <a:defRPr/>
            </a:pPr>
            <a:r>
              <a:rPr lang="pt-BR" sz="3600" b="1" dirty="0" smtClean="0">
                <a:solidFill>
                  <a:srgbClr val="000000"/>
                </a:solidFill>
                <a:latin typeface="+mj-lt"/>
              </a:rPr>
              <a:t>Negociações na Área Pública</a:t>
            </a: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800" b="1" u="sng" dirty="0" smtClean="0">
                <a:solidFill>
                  <a:srgbClr val="000000"/>
                </a:solidFill>
                <a:latin typeface="+mj-lt"/>
              </a:rPr>
              <a:t>- Princípio da Impessoalidade </a:t>
            </a:r>
            <a:r>
              <a:rPr lang="pt-BR" sz="2800" dirty="0" smtClean="0">
                <a:solidFill>
                  <a:srgbClr val="000000"/>
                </a:solidFill>
                <a:latin typeface="+mj-lt"/>
              </a:rPr>
              <a:t>quem pratica o ato é a administração pública e não o servidor praticante.</a:t>
            </a:r>
          </a:p>
          <a:p>
            <a:pPr eaLnBrk="0" hangingPunct="0">
              <a:spcBef>
                <a:spcPts val="0"/>
              </a:spcBef>
              <a:buFontTx/>
              <a:buChar char="-"/>
              <a:defRPr/>
            </a:pPr>
            <a:r>
              <a:rPr lang="pt-BR" sz="2800" dirty="0" smtClean="0">
                <a:solidFill>
                  <a:srgbClr val="000000"/>
                </a:solidFill>
                <a:latin typeface="+mj-lt"/>
              </a:rPr>
              <a:t>  </a:t>
            </a:r>
            <a:r>
              <a:rPr lang="pt-BR" sz="2800" b="1" u="sng" dirty="0" smtClean="0">
                <a:solidFill>
                  <a:srgbClr val="000000"/>
                </a:solidFill>
                <a:latin typeface="+mj-lt"/>
              </a:rPr>
              <a:t>Princípio da Moralidade:</a:t>
            </a:r>
            <a:r>
              <a:rPr lang="pt-BR" sz="2800" dirty="0" smtClean="0">
                <a:solidFill>
                  <a:srgbClr val="000000"/>
                </a:solidFill>
                <a:latin typeface="+mj-lt"/>
              </a:rPr>
              <a:t> esse princípio pode ser identificado a partir de ações como probidade (honestidade), ética e boa-fé.</a:t>
            </a:r>
          </a:p>
          <a:p>
            <a:pPr eaLnBrk="0" hangingPunct="0">
              <a:spcBef>
                <a:spcPts val="0"/>
              </a:spcBef>
              <a:buFontTx/>
              <a:buChar char="-"/>
              <a:defRPr/>
            </a:pPr>
            <a:r>
              <a:rPr lang="pt-BR" sz="2800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pt-BR" sz="2800" b="1" u="sng" dirty="0" smtClean="0">
                <a:solidFill>
                  <a:srgbClr val="000000"/>
                </a:solidFill>
                <a:latin typeface="+mj-lt"/>
              </a:rPr>
              <a:t>Princípio da Eficiência</a:t>
            </a:r>
            <a:r>
              <a:rPr lang="pt-BR" sz="2800" dirty="0" smtClean="0">
                <a:solidFill>
                  <a:srgbClr val="000000"/>
                </a:solidFill>
                <a:latin typeface="+mj-lt"/>
              </a:rPr>
              <a:t>: uma administração eficiente pressupõe qualidade, presteza e resultados positivos, constituindo, em termos de administração pública, um dever de mostrar rendimento  funcional, perfeição e rapidez dos interesses coletivos (DI PIETRO, 2002, p. 83) 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01A93D-7C97-45E5-899B-57F7146775CA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67544" y="1700808"/>
            <a:ext cx="5904656" cy="576064"/>
          </a:xfrm>
          <a:noFill/>
        </p:spPr>
        <p:txBody>
          <a:bodyPr rtlCol="0"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rgbClr val="000000"/>
                </a:solidFill>
                <a:latin typeface="+mj-lt"/>
              </a:rPr>
              <a:t>Arbitragem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4BB16F-8A5F-4039-BD17-C17098949DBE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2420888"/>
            <a:ext cx="8568952" cy="2618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/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2800" dirty="0" smtClean="0">
                <a:latin typeface="+mj-lt"/>
              </a:rPr>
              <a:t>A arbitragem é sistema de solução pacífica de controvérsias nacionais e internacionais, rápida e discreta, quer de direito público ou de direito privado. Consiste na adoção de um julgador não pertencente à jurisdição normal, escolhido pelas partes conflitantes para dirimir divergências entre elas. 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>
                <a:latin typeface="+mj-lt"/>
              </a:rPr>
              <a:t>(Roque </a:t>
            </a:r>
            <a:r>
              <a:rPr lang="pt-BR" sz="2400" i="1" dirty="0" smtClean="0">
                <a:latin typeface="+mj-lt"/>
              </a:rPr>
              <a:t>apud</a:t>
            </a:r>
            <a:r>
              <a:rPr lang="pt-BR" sz="2400" dirty="0" smtClean="0">
                <a:latin typeface="+mj-lt"/>
              </a:rPr>
              <a:t> Martinelli e </a:t>
            </a:r>
            <a:r>
              <a:rPr lang="pt-BR" sz="2400" dirty="0" err="1" smtClean="0">
                <a:latin typeface="+mj-lt"/>
              </a:rPr>
              <a:t>Guisi</a:t>
            </a:r>
            <a:r>
              <a:rPr lang="pt-BR" sz="2400" dirty="0" smtClean="0">
                <a:latin typeface="+mj-lt"/>
              </a:rPr>
              <a:t> (2006, p. 202)</a:t>
            </a:r>
            <a:endParaRPr kumimoji="0" lang="pt-BR" sz="3200" b="0" i="0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4941168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+mj-lt"/>
              </a:rPr>
              <a:t>A Arbitragem se assemelha a um processo judicial: contudo, ao invés de ser administrada pelo Estado, a questão </a:t>
            </a:r>
            <a:r>
              <a:rPr lang="pt-BR" sz="2000" dirty="0" err="1" smtClean="0">
                <a:latin typeface="+mj-lt"/>
              </a:rPr>
              <a:t>conflitual</a:t>
            </a:r>
            <a:r>
              <a:rPr lang="pt-BR" sz="2000" dirty="0" smtClean="0">
                <a:latin typeface="+mj-lt"/>
              </a:rPr>
              <a:t> é administrada por uma Câmara de Arbitragem/árbitros, que atua como um Poder Judiciário, como um Fórum Privado. </a:t>
            </a:r>
            <a:endParaRPr lang="pt-BR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9552" y="1474369"/>
            <a:ext cx="6912768" cy="952172"/>
          </a:xfrm>
          <a:noFill/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u="sng" dirty="0" smtClean="0">
                <a:solidFill>
                  <a:srgbClr val="000000"/>
                </a:solidFill>
                <a:latin typeface="+mj-lt"/>
              </a:rPr>
              <a:t>Marco Legal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C459B1-ECA8-422C-8DC2-709F9B6D7FFF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467544" y="2416127"/>
            <a:ext cx="8568952" cy="374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Lei nº 9.307, de 23 de setembro de 1996.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Art. 1º As pessoas capazes de contratar poderão valer-se da arbitragem para dirimir litígios relativos a direitos patrimoniais disponíveis.</a:t>
            </a:r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>
              <a:solidFill>
                <a:srgbClr val="000000"/>
              </a:solidFill>
              <a:latin typeface="+mj-lt"/>
            </a:endParaRP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Art. 2º [...] 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§ 1º Poderão as partes escolher, livremente, as regras de direito que serão aplicadas na arbitragem, desde que não haja violação aos bons costumes e à ordem pública.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5904656" cy="864096"/>
          </a:xfrm>
          <a:noFill/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u="sng" dirty="0" smtClean="0">
                <a:solidFill>
                  <a:srgbClr val="000000"/>
                </a:solidFill>
              </a:rPr>
              <a:t>Arbitragem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A77D4B-ABEA-4D12-938C-E464910A8339}" type="datetime1">
              <a:rPr lang="pt-BR" smtClean="0"/>
              <a:t>12/07/16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24</a:t>
            </a:fld>
            <a:endParaRPr lang="pt-BR" dirty="0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611560" y="2132856"/>
            <a:ext cx="820891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eaLnBrk="0" hangingPunct="0">
              <a:spcBef>
                <a:spcPts val="0"/>
              </a:spcBef>
              <a:defRPr/>
            </a:pPr>
            <a:r>
              <a:rPr lang="pt-BR" sz="2000" b="1" u="sng" dirty="0" smtClean="0">
                <a:solidFill>
                  <a:srgbClr val="000000"/>
                </a:solidFill>
                <a:latin typeface="+mn-lt"/>
              </a:rPr>
              <a:t>sistema de solução pacífica</a:t>
            </a:r>
            <a:r>
              <a:rPr lang="pt-BR" sz="2000" dirty="0" smtClean="0">
                <a:solidFill>
                  <a:srgbClr val="000000"/>
                </a:solidFill>
                <a:latin typeface="+mn-lt"/>
              </a:rPr>
              <a:t> – isso porque uma das primeiras divisões da matéria sobre solução de controvérsias é violenta (ex.: guerras) ou pacífica (ex. arbitragem, ou judicial, ou mediação etc.).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1100" dirty="0" smtClean="0">
              <a:solidFill>
                <a:srgbClr val="000000"/>
              </a:solidFill>
              <a:latin typeface="+mn-lt"/>
            </a:endParaRP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000" b="1" u="sng" dirty="0" smtClean="0">
                <a:solidFill>
                  <a:srgbClr val="000000"/>
                </a:solidFill>
                <a:latin typeface="+mn-lt"/>
              </a:rPr>
              <a:t>de controvérsias nacionais e internacionais</a:t>
            </a:r>
            <a:r>
              <a:rPr lang="pt-BR" sz="2000" dirty="0" smtClean="0">
                <a:solidFill>
                  <a:srgbClr val="000000"/>
                </a:solidFill>
                <a:latin typeface="+mn-lt"/>
              </a:rPr>
              <a:t> – em comércio internacional o uso da arbitragem (e da lei aplicável) é muito comum.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1100" dirty="0" smtClean="0">
              <a:solidFill>
                <a:srgbClr val="000000"/>
              </a:solidFill>
              <a:latin typeface="+mn-lt"/>
            </a:endParaRP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000" b="1" u="sng" dirty="0" smtClean="0">
                <a:solidFill>
                  <a:srgbClr val="000000"/>
                </a:solidFill>
                <a:latin typeface="+mn-lt"/>
              </a:rPr>
              <a:t>rápida e discreta</a:t>
            </a:r>
            <a:r>
              <a:rPr lang="pt-BR" sz="2000" dirty="0" smtClean="0">
                <a:solidFill>
                  <a:srgbClr val="000000"/>
                </a:solidFill>
                <a:latin typeface="+mn-lt"/>
              </a:rPr>
              <a:t> – evita a </a:t>
            </a:r>
            <a:r>
              <a:rPr lang="pt-BR" sz="2000" dirty="0" err="1" smtClean="0">
                <a:solidFill>
                  <a:srgbClr val="000000"/>
                </a:solidFill>
                <a:latin typeface="+mn-lt"/>
              </a:rPr>
              <a:t>publicização</a:t>
            </a:r>
            <a:r>
              <a:rPr lang="pt-BR" sz="2000" dirty="0" smtClean="0">
                <a:solidFill>
                  <a:srgbClr val="000000"/>
                </a:solidFill>
                <a:latin typeface="+mn-lt"/>
              </a:rPr>
              <a:t> da controvérsia (ex.: divulgação de segredos industriais).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1100" dirty="0" smtClean="0">
              <a:solidFill>
                <a:srgbClr val="000000"/>
              </a:solidFill>
              <a:latin typeface="+mn-lt"/>
            </a:endParaRP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000" b="1" u="sng" dirty="0" smtClean="0">
                <a:solidFill>
                  <a:srgbClr val="000000"/>
                </a:solidFill>
                <a:latin typeface="+mn-lt"/>
              </a:rPr>
              <a:t>quer de direito público quer de direito privado</a:t>
            </a:r>
            <a:r>
              <a:rPr lang="pt-BR" sz="2000" dirty="0" smtClean="0">
                <a:solidFill>
                  <a:srgbClr val="000000"/>
                </a:solidFill>
                <a:latin typeface="+mn-lt"/>
              </a:rPr>
              <a:t> – </a:t>
            </a: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000" dirty="0" smtClean="0">
                <a:solidFill>
                  <a:srgbClr val="000000"/>
                </a:solidFill>
                <a:latin typeface="+mn-lt"/>
              </a:rPr>
              <a:t>1º - sobre a controvérsia se um ente de direito público poder figurar na controvérsia nós veremos um Acórdão do STJ.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2000" dirty="0" smtClean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5904656" cy="576064"/>
          </a:xfrm>
          <a:noFill/>
        </p:spPr>
        <p:txBody>
          <a:bodyPr rtlCol="0"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rgbClr val="000000"/>
                </a:solidFill>
                <a:latin typeface="+mj-lt"/>
              </a:rPr>
              <a:t>Arbitragem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14B244-9B7C-47BD-BFC8-A9DF84BEB7CA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467544" y="2276872"/>
            <a:ext cx="8424936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eaLnBrk="0" hangingPunct="0">
              <a:spcBef>
                <a:spcPct val="20000"/>
              </a:spcBef>
              <a:defRPr/>
            </a:pP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2º </a:t>
            </a: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- a Lei n. 9.307/96 (Lei da Arbitragem) não poderia, já que lei ordinária, contrariar disposição constitucional que, conforme visto no artigo 5º, inciso XXXV, afirma: “a lei não excluirá da apreciação do Poder Judiciário lesão ou ameaça a direito”.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No </a:t>
            </a: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julgamento de recurso em processo de homologação de Sentença Estrangeira (SE 5.206) – (</a:t>
            </a:r>
            <a:r>
              <a:rPr lang="pt-BR" sz="1500" i="1" dirty="0" err="1" smtClean="0">
                <a:solidFill>
                  <a:srgbClr val="000000"/>
                </a:solidFill>
                <a:latin typeface="+mj-lt"/>
              </a:rPr>
              <a:t>leading</a:t>
            </a:r>
            <a:r>
              <a:rPr lang="pt-BR" sz="1500" i="1" dirty="0" smtClean="0">
                <a:solidFill>
                  <a:srgbClr val="000000"/>
                </a:solidFill>
                <a:latin typeface="+mj-lt"/>
              </a:rPr>
              <a:t>  case</a:t>
            </a: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) -, no âmbito do STF, o Ministro Carlos Velloso, em seu voto, salientou que se </a:t>
            </a:r>
            <a:r>
              <a:rPr lang="pt-BR" sz="1500" b="1" u="sng" dirty="0" smtClean="0">
                <a:solidFill>
                  <a:srgbClr val="000000"/>
                </a:solidFill>
                <a:latin typeface="+mj-lt"/>
              </a:rPr>
              <a:t>trata de direitos patrimoniais </a:t>
            </a: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e, portanto, disponíveis. Segundo ele, as partes têm a faculdade de renunciar a seu direito de recorrer à Justiça. "O inciso XXXV representa um direito à ação, e não um dever. Por isso, não podem ser levadas para a arbitragem: questões criminais, de família, tributárias, falência, entre outras.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1500" i="1" dirty="0" err="1" smtClean="0">
                <a:solidFill>
                  <a:srgbClr val="000000"/>
                </a:solidFill>
                <a:latin typeface="+mj-lt"/>
              </a:rPr>
              <a:t>Verbis</a:t>
            </a: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: “Isto não significa, contudo, que as pessoas físicas ou jurídicas estão obrigadas a ingressar em juízo toda vez que seus direitos subjetivos são afrontados por outrem, pois o princípio </a:t>
            </a:r>
            <a:r>
              <a:rPr lang="pt-BR" sz="1500" b="1" u="sng" dirty="0" smtClean="0">
                <a:solidFill>
                  <a:srgbClr val="000000"/>
                </a:solidFill>
                <a:latin typeface="+mj-lt"/>
              </a:rPr>
              <a:t>garante o direito de ação</a:t>
            </a: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, não o impõe. O direito de ação, à luz do princípio da autonomia das vontades, representa uma faculdade inerente à própria personalidade’ (Cândido Rangel), não um dever. O que o princípio da </a:t>
            </a:r>
            <a:r>
              <a:rPr lang="pt-BR" sz="1500" dirty="0" err="1" smtClean="0">
                <a:solidFill>
                  <a:srgbClr val="000000"/>
                </a:solidFill>
                <a:latin typeface="+mj-lt"/>
              </a:rPr>
              <a:t>inafastabilidade</a:t>
            </a:r>
            <a:r>
              <a:rPr lang="pt-BR" sz="1500" dirty="0" smtClean="0">
                <a:solidFill>
                  <a:srgbClr val="000000"/>
                </a:solidFill>
                <a:latin typeface="+mj-lt"/>
              </a:rPr>
              <a:t> do controle jurisdicional estabelece é que: ‘a lei não excluirá da apreciação do Poder Judiciário lesão ou ameaça a Direito’. Não estabelece que as partes interessadas não excluirão da apreciação judicial suas questões ou conflitos. Não determina que os interessados deverão sempre levar ao Judiciário suas demandas”.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5832648" cy="864096"/>
          </a:xfrm>
          <a:noFill/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u="sng" dirty="0" smtClean="0">
                <a:solidFill>
                  <a:srgbClr val="000000"/>
                </a:solidFill>
                <a:latin typeface="+mj-lt"/>
              </a:rPr>
              <a:t>Arbitragem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BD27A-8151-4104-8A27-914244471585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539552" y="2060848"/>
            <a:ext cx="828092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eaLnBrk="0" hangingPunct="0">
              <a:spcBef>
                <a:spcPct val="20000"/>
              </a:spcBef>
              <a:defRPr/>
            </a:pPr>
            <a:endParaRPr lang="pt-BR" sz="2000" b="1" u="sng" dirty="0" smtClean="0">
              <a:solidFill>
                <a:srgbClr val="000000"/>
              </a:solidFill>
              <a:latin typeface="+mj-lt"/>
            </a:endParaRP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000" b="1" u="sng" dirty="0" smtClean="0">
                <a:solidFill>
                  <a:srgbClr val="000000"/>
                </a:solidFill>
                <a:latin typeface="+mj-lt"/>
              </a:rPr>
              <a:t>julgador não pertencente à jurisdição normal</a:t>
            </a: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 – ou seja, não pertence ao quadro de juízes integrantes do Poder Judiciário. Trata-se, de qualquer forma, de pessoa especializada no trato das questões jurídicas e também no assunto propriamente dito (vantagem em relação ao juiz).</a:t>
            </a:r>
          </a:p>
          <a:p>
            <a:pPr lvl="0" eaLnBrk="0" hangingPunct="0">
              <a:spcBef>
                <a:spcPct val="20000"/>
              </a:spcBef>
              <a:defRPr/>
            </a:pPr>
            <a:endParaRPr lang="pt-BR" sz="2000" b="1" u="sng" dirty="0" smtClean="0">
              <a:solidFill>
                <a:srgbClr val="000000"/>
              </a:solidFill>
              <a:latin typeface="+mj-lt"/>
            </a:endParaRP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000" b="1" u="sng" dirty="0" smtClean="0">
                <a:solidFill>
                  <a:srgbClr val="000000"/>
                </a:solidFill>
                <a:latin typeface="+mj-lt"/>
              </a:rPr>
              <a:t>escolhido pelas partes conflitantes</a:t>
            </a: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 – as partes escolhem a opção pela arbitragem, não podendo ser imposto por uma das partes.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5904656" cy="576064"/>
          </a:xfrm>
          <a:noFill/>
        </p:spPr>
        <p:txBody>
          <a:bodyPr rtlCol="0"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200" b="1" u="sng" dirty="0" smtClean="0">
                <a:solidFill>
                  <a:srgbClr val="000000"/>
                </a:solidFill>
                <a:latin typeface="+mj-lt"/>
              </a:rPr>
              <a:t>Mediação</a:t>
            </a:r>
            <a:r>
              <a:rPr lang="pt-BR" sz="4400" b="1" u="sng" dirty="0" smtClean="0">
                <a:solidFill>
                  <a:srgbClr val="000000"/>
                </a:solidFill>
                <a:latin typeface="+mj-lt"/>
              </a:rPr>
              <a:t> e conciliação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78875A-8313-4CCC-BF49-64768AA6808B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395536" y="4143856"/>
            <a:ext cx="8568952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eaLnBrk="0" hangingPunct="0">
              <a:spcBef>
                <a:spcPct val="20000"/>
              </a:spcBef>
              <a:defRPr/>
            </a:pPr>
            <a:r>
              <a:rPr lang="pt-BR" sz="2000" b="1" u="sng" dirty="0" smtClean="0"/>
              <a:t>Conciliação</a:t>
            </a:r>
            <a:r>
              <a:rPr lang="pt-BR" sz="2000" dirty="0" smtClean="0"/>
              <a:t> é um procedimento que objetiva uma relação positiva entre as partes em litígio e a diminuição do impacto do conflito, na qual um </a:t>
            </a:r>
            <a:r>
              <a:rPr lang="pt-BR" sz="2000" b="1" u="sng" dirty="0" smtClean="0"/>
              <a:t>terceiro neutro e imparcial</a:t>
            </a:r>
            <a:r>
              <a:rPr lang="pt-BR" sz="2000" dirty="0" smtClean="0"/>
              <a:t> buscará, em conjunto com as partes, chegar voluntariamente a um acordo, interagindo, sugestionando junto às mesmas. </a:t>
            </a:r>
            <a:r>
              <a:rPr lang="pt-BR" sz="2000" b="1" u="sng" dirty="0" smtClean="0"/>
              <a:t>O conciliador pode sugerir soluções para o litígio (há uma situação ativa do conciliador no processo)</a:t>
            </a:r>
            <a:r>
              <a:rPr lang="pt-BR" sz="2000" dirty="0" smtClean="0"/>
              <a:t>.</a:t>
            </a:r>
          </a:p>
          <a:p>
            <a:pPr lvl="0" eaLnBrk="0" hangingPunct="0">
              <a:spcBef>
                <a:spcPct val="20000"/>
              </a:spcBef>
              <a:defRPr/>
            </a:pPr>
            <a:endParaRPr lang="pt-BR" sz="2000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395536" y="2204864"/>
            <a:ext cx="8568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pt-BR" sz="2000" b="1" u="sng" dirty="0" smtClean="0"/>
              <a:t>Mediação</a:t>
            </a:r>
            <a:r>
              <a:rPr lang="pt-BR" sz="2000" dirty="0" smtClean="0"/>
              <a:t> é um procedimento voluntário e confidencial em que um </a:t>
            </a:r>
            <a:r>
              <a:rPr lang="pt-BR" sz="2000" b="1" u="sng" dirty="0" smtClean="0"/>
              <a:t>terceiro neutro e imparcial</a:t>
            </a:r>
            <a:r>
              <a:rPr lang="pt-BR" sz="2000" dirty="0" smtClean="0"/>
              <a:t>, ajuda a duas ou mais pessoas em conflito a buscar uma solução que satisfaça aos interesses de todos ou melhore o vínculo entre as partes. Na Mediação, </a:t>
            </a:r>
            <a:r>
              <a:rPr lang="pt-BR" sz="2000" b="1" u="sng" dirty="0" smtClean="0"/>
              <a:t>as partes se mantém autoras de suas próprias soluções</a:t>
            </a:r>
            <a:r>
              <a:rPr lang="pt-BR" sz="2000" dirty="0" smtClean="0"/>
              <a:t>. O mediador </a:t>
            </a:r>
            <a:r>
              <a:rPr lang="pt-BR" sz="2000" b="1" u="sng" dirty="0" smtClean="0"/>
              <a:t>serve de meio</a:t>
            </a:r>
            <a:r>
              <a:rPr lang="pt-BR" sz="2000" dirty="0" smtClean="0"/>
              <a:t> para encontrar uma solução (ele é passivo na busca da solução concreta).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7271966" cy="864096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dirty="0" smtClean="0">
                <a:solidFill>
                  <a:srgbClr val="000000"/>
                </a:solidFill>
                <a:latin typeface="+mj-lt"/>
              </a:rPr>
              <a:t>Resumo das Diferenças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b="1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0F1510-06E7-4D24-93A8-34862949DFD8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395536" y="2060997"/>
            <a:ext cx="8136904" cy="4392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Portanto, ficou claro a diferença entre:</a:t>
            </a: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 Litigância no </a:t>
            </a:r>
            <a:r>
              <a:rPr kumimoji="0" lang="pt-BR" sz="2400" b="0" i="0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Poder Judiciário (há uma vasta legislação para disciplinar o assunto);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baseline="0" dirty="0" smtClean="0">
                <a:solidFill>
                  <a:srgbClr val="000000"/>
                </a:solidFill>
                <a:latin typeface="+mj-lt"/>
              </a:rPr>
              <a:t>- Arbitragem (</a:t>
            </a: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Lei nº 9.307, de 23/09/1996; atualizada pela Lei n</a:t>
            </a:r>
            <a:r>
              <a:rPr lang="pt-BR" sz="2400" dirty="0">
                <a:solidFill>
                  <a:srgbClr val="000000"/>
                </a:solidFill>
                <a:latin typeface="+mj-lt"/>
              </a:rPr>
              <a:t>º</a:t>
            </a: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 13.129, de 26/05/2015; e as regras de direito aplicáveis escolhidas pelas partes);</a:t>
            </a:r>
            <a:endParaRPr lang="pt-BR" sz="2400" baseline="0" dirty="0" smtClean="0">
              <a:solidFill>
                <a:srgbClr val="000000"/>
              </a:solidFill>
              <a:latin typeface="+mj-lt"/>
            </a:endParaRP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kumimoji="0" lang="pt-BR" sz="2400" b="0" i="0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 Mediação – um terceiro que </a:t>
            </a:r>
            <a:r>
              <a:rPr kumimoji="0" lang="pt-BR" sz="2400" b="0" i="0" u="sng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facilita</a:t>
            </a:r>
            <a:r>
              <a:rPr kumimoji="0" lang="pt-BR" sz="2400" b="0" i="0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 o encontro de uma solução (Lei n</a:t>
            </a: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º </a:t>
            </a:r>
            <a:r>
              <a:rPr kumimoji="0" lang="pt-BR" sz="2400" b="0" i="0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13.140, de 26/06/2015);</a:t>
            </a: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 Conciliação – um terceiro que </a:t>
            </a:r>
            <a:r>
              <a:rPr lang="pt-BR" sz="2400" u="sng" dirty="0" smtClean="0">
                <a:solidFill>
                  <a:srgbClr val="000000"/>
                </a:solidFill>
                <a:latin typeface="+mj-lt"/>
              </a:rPr>
              <a:t>propõe uma solução</a:t>
            </a:r>
            <a:r>
              <a:rPr lang="pt-BR" sz="2400" dirty="0" smtClean="0">
                <a:solidFill>
                  <a:srgbClr val="000000"/>
                </a:solidFill>
                <a:latin typeface="+mj-lt"/>
              </a:rPr>
              <a:t> às partes (não há legislação sobre o assunto);</a:t>
            </a:r>
            <a:endParaRPr kumimoji="0" lang="pt-BR" sz="2400" b="0" i="0" strike="noStrike" kern="120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endParaRPr kumimoji="0" lang="pt-BR" sz="24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2050" name="Picture 2" descr="http://cristianethiel.com.br/blog/wp-content/uploads/2013/01/negoti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5157192"/>
            <a:ext cx="1512168" cy="12919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7271966" cy="864096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dirty="0" smtClean="0">
                <a:solidFill>
                  <a:srgbClr val="000000"/>
                </a:solidFill>
                <a:latin typeface="+mj-lt"/>
              </a:rPr>
              <a:t>Resumo das Diferenças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b="1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0F1510-06E7-4D24-93A8-34862949DFD8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395536" y="2420888"/>
            <a:ext cx="8136904" cy="4392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lvl="0" eaLnBrk="0" hangingPunct="0">
              <a:spcBef>
                <a:spcPct val="20000"/>
              </a:spcBef>
              <a:defRPr/>
            </a:pPr>
            <a:r>
              <a:rPr lang="pt-BR" sz="3200" dirty="0" smtClean="0">
                <a:solidFill>
                  <a:srgbClr val="000000"/>
                </a:solidFill>
                <a:latin typeface="+mj-lt"/>
              </a:rPr>
              <a:t>Quanto à Legislação, ainda ver:</a:t>
            </a: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pt-BR" sz="3200" dirty="0" smtClean="0">
                <a:solidFill>
                  <a:srgbClr val="000000"/>
                </a:solidFill>
                <a:latin typeface="+mj-lt"/>
              </a:rPr>
              <a:t>Lei nº 9.099, de 26/09/1995 – Dispõe sobre os Juizados Especiais Cíveis e Criminais;</a:t>
            </a: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pt-BR" sz="3200" dirty="0" smtClean="0">
                <a:solidFill>
                  <a:srgbClr val="000000"/>
                </a:solidFill>
                <a:latin typeface="+mj-lt"/>
              </a:rPr>
              <a:t>Lei nº 9.469, de 10/07/1997 -  Regulamenta o disposto no inciso VI do art. 4 da Lei Complementar n. 73, de 10/02/1993 (Lei Orgânica da AGU);</a:t>
            </a:r>
            <a:endParaRPr lang="pt-BR" sz="3200" baseline="0" dirty="0" smtClean="0">
              <a:solidFill>
                <a:srgbClr val="000000"/>
              </a:solidFill>
              <a:latin typeface="+mj-lt"/>
            </a:endParaRP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kumimoji="0" lang="pt-BR" sz="3200" b="0" i="0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 Lei n</a:t>
            </a:r>
            <a:r>
              <a:rPr lang="pt-BR" sz="3200" dirty="0" smtClean="0">
                <a:solidFill>
                  <a:srgbClr val="000000"/>
                </a:solidFill>
                <a:latin typeface="+mj-lt"/>
              </a:rPr>
              <a:t>º </a:t>
            </a:r>
            <a:r>
              <a:rPr kumimoji="0" lang="pt-BR" sz="3200" b="0" i="0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10.259, de 12/07/2001 - </a:t>
            </a:r>
            <a:r>
              <a:rPr lang="pt-BR" sz="3200" dirty="0">
                <a:solidFill>
                  <a:srgbClr val="000000"/>
                </a:solidFill>
                <a:latin typeface="+mj-lt"/>
              </a:rPr>
              <a:t>Dispõe sobre os Juizados Especiais Cíveis e </a:t>
            </a:r>
            <a:r>
              <a:rPr lang="pt-BR" sz="3200" dirty="0" smtClean="0">
                <a:solidFill>
                  <a:srgbClr val="000000"/>
                </a:solidFill>
                <a:latin typeface="+mj-lt"/>
              </a:rPr>
              <a:t>Criminais no âmbito da Justiça Federal;</a:t>
            </a: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pt-BR" sz="3200" dirty="0" smtClean="0">
                <a:solidFill>
                  <a:srgbClr val="000000"/>
                </a:solidFill>
                <a:latin typeface="+mj-lt"/>
              </a:rPr>
              <a:t>Lei </a:t>
            </a:r>
            <a:r>
              <a:rPr lang="pt-BR" sz="3200" dirty="0">
                <a:solidFill>
                  <a:srgbClr val="000000"/>
                </a:solidFill>
                <a:latin typeface="+mj-lt"/>
              </a:rPr>
              <a:t>nº 10.406, de 10/01/2002 – Código Civil;</a:t>
            </a:r>
          </a:p>
          <a:p>
            <a:pPr eaLnBrk="0" hangingPunct="0">
              <a:spcBef>
                <a:spcPct val="20000"/>
              </a:spcBef>
              <a:buFontTx/>
              <a:buChar char="-"/>
              <a:defRPr/>
            </a:pPr>
            <a:r>
              <a:rPr lang="pt-BR" sz="3200" dirty="0">
                <a:solidFill>
                  <a:srgbClr val="000000"/>
                </a:solidFill>
                <a:latin typeface="+mj-lt"/>
              </a:rPr>
              <a:t> Lei nº 13.105, </a:t>
            </a:r>
            <a:r>
              <a:rPr lang="pt-BR" sz="3200" dirty="0" smtClean="0">
                <a:solidFill>
                  <a:srgbClr val="000000"/>
                </a:solidFill>
                <a:latin typeface="+mj-lt"/>
              </a:rPr>
              <a:t>de 16/03/2015 - Código </a:t>
            </a:r>
            <a:r>
              <a:rPr lang="pt-BR" sz="3200" dirty="0">
                <a:solidFill>
                  <a:srgbClr val="000000"/>
                </a:solidFill>
                <a:latin typeface="+mj-lt"/>
              </a:rPr>
              <a:t>de Processo Civil;</a:t>
            </a: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endParaRPr kumimoji="0" lang="pt-BR" sz="32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2050" name="Picture 2" descr="http://cristianethiel.com.br/blog/wp-content/uploads/2013/01/negoti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5157192"/>
            <a:ext cx="1512168" cy="12919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1850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312" y="1484387"/>
            <a:ext cx="8281168" cy="4248869"/>
          </a:xfrm>
          <a:noFill/>
        </p:spPr>
        <p:txBody>
          <a:bodyPr rtlCol="0">
            <a:normAutofit fontScale="92500"/>
          </a:bodyPr>
          <a:lstStyle/>
          <a:p>
            <a:pPr algn="l">
              <a:defRPr/>
            </a:pPr>
            <a:r>
              <a:rPr lang="pt-BR" sz="2800" b="1" u="sng" dirty="0">
                <a:solidFill>
                  <a:srgbClr val="000000"/>
                </a:solidFill>
              </a:rPr>
              <a:t>Alternativa </a:t>
            </a:r>
            <a:r>
              <a:rPr lang="pt-BR" sz="2800" b="1" u="sng" dirty="0" smtClean="0">
                <a:solidFill>
                  <a:srgbClr val="000000"/>
                </a:solidFill>
              </a:rPr>
              <a:t>melhor</a:t>
            </a:r>
            <a:r>
              <a:rPr lang="pt-BR" sz="2800" b="1" u="sng" dirty="0">
                <a:solidFill>
                  <a:srgbClr val="000000"/>
                </a:solidFill>
              </a:rPr>
              <a:t>: MAANA</a:t>
            </a:r>
          </a:p>
          <a:p>
            <a:pPr algn="l">
              <a:defRPr/>
            </a:pPr>
            <a:r>
              <a:rPr lang="pt-BR" sz="2800" dirty="0">
                <a:solidFill>
                  <a:srgbClr val="000000"/>
                </a:solidFill>
              </a:rPr>
              <a:t>A MAANA precisa </a:t>
            </a:r>
            <a:r>
              <a:rPr lang="pt-BR" sz="2800" u="sng" dirty="0">
                <a:solidFill>
                  <a:srgbClr val="000000"/>
                </a:solidFill>
              </a:rPr>
              <a:t>ser suficientemente flexível </a:t>
            </a:r>
            <a:r>
              <a:rPr lang="pt-BR" sz="2800" dirty="0">
                <a:solidFill>
                  <a:srgbClr val="000000"/>
                </a:solidFill>
              </a:rPr>
              <a:t>para não fechar um acordo que lhe seja desfavorável, mas que permita viabilizar soluções imaginativas.</a:t>
            </a:r>
          </a:p>
          <a:p>
            <a:pPr algn="l">
              <a:defRPr/>
            </a:pPr>
            <a:r>
              <a:rPr lang="pt-BR" sz="2800" dirty="0">
                <a:solidFill>
                  <a:srgbClr val="000000"/>
                </a:solidFill>
              </a:rPr>
              <a:t>A MAANA precisa, todavia, </a:t>
            </a:r>
            <a:r>
              <a:rPr lang="pt-BR" sz="2800" u="sng" dirty="0">
                <a:solidFill>
                  <a:srgbClr val="000000"/>
                </a:solidFill>
              </a:rPr>
              <a:t>ser programada</a:t>
            </a:r>
            <a:r>
              <a:rPr lang="pt-BR" sz="2800" dirty="0">
                <a:solidFill>
                  <a:srgbClr val="000000"/>
                </a:solidFill>
              </a:rPr>
              <a:t>, pois se não for suficientemente pensada a negociação ocorrerá às cegas. </a:t>
            </a:r>
            <a:endParaRPr lang="pt-BR" sz="2800" dirty="0" smtClean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Acaba </a:t>
            </a:r>
            <a:r>
              <a:rPr lang="pt-BR" sz="2800" dirty="0">
                <a:solidFill>
                  <a:srgbClr val="000000"/>
                </a:solidFill>
              </a:rPr>
              <a:t>ficando por conta da outra parte a MAANA, o que pode acarretar um mal </a:t>
            </a:r>
            <a:endParaRPr lang="pt-BR" sz="2800" dirty="0" smtClean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negócio.</a:t>
            </a:r>
            <a:endParaRPr lang="pt-BR" sz="28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8408D1-0AD6-435F-BAC0-E20513938B5D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  <p:pic>
        <p:nvPicPr>
          <p:cNvPr id="4099" name="Picture 2" descr="D:\Arquivos de programa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5072074"/>
            <a:ext cx="2416175" cy="158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67544" y="1597492"/>
            <a:ext cx="7560840" cy="463356"/>
          </a:xfrm>
          <a:noFill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b="1" u="sng" dirty="0" smtClean="0">
                <a:solidFill>
                  <a:srgbClr val="000000"/>
                </a:solidFill>
                <a:latin typeface="+mj-lt"/>
              </a:rPr>
              <a:t>Arbitragem em contratos públicos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1800" b="1" u="sng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1AEBEE-63B9-4723-A93D-D92029C08DDE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467544" y="3068960"/>
            <a:ext cx="849694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000" dirty="0" smtClean="0">
                <a:solidFill>
                  <a:srgbClr val="000000"/>
                </a:solidFill>
              </a:rPr>
              <a:t>O posicionamento do STJ no caso Companhia Estadual de Energia Elétrica (CEEE-RS) versus Uruguaiana Empreendimentos Ltda. (AES) foi emblemático, pois o Superior  Tribunal de Justiça (STJ) </a:t>
            </a:r>
            <a:r>
              <a:rPr lang="pt-BR" sz="2000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reconheceu a validade da cláusula compromissória prevista em contrato público firmado entre uma sociedade de economia mista</a:t>
            </a:r>
            <a:r>
              <a:rPr lang="pt-BR" sz="2000" dirty="0" smtClean="0">
                <a:solidFill>
                  <a:srgbClr val="000000"/>
                </a:solidFill>
              </a:rPr>
              <a:t> (a Companhia Estadual de Energia Elétrica do Estado do Rio Grande do Sul – CEEE/RS) </a:t>
            </a:r>
            <a:r>
              <a:rPr lang="pt-BR" sz="2000" u="sng" dirty="0" smtClean="0">
                <a:solidFill>
                  <a:srgbClr val="000000"/>
                </a:solidFill>
              </a:rPr>
              <a:t>e uma empresa privada</a:t>
            </a:r>
            <a:r>
              <a:rPr lang="pt-BR" sz="2000" dirty="0" smtClean="0">
                <a:solidFill>
                  <a:srgbClr val="000000"/>
                </a:solidFill>
              </a:rPr>
              <a:t> (a AES URUGUAIANA EMPREENDIMENTOS LTDA - AES). 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Vejamos o que aconteceu: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67544" y="2483604"/>
            <a:ext cx="5435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</a:rPr>
              <a:t>É possível  Arbitragem em contratos públicos?</a:t>
            </a: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7416824" cy="648072"/>
          </a:xfrm>
          <a:noFill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rgbClr val="000000"/>
                </a:solidFill>
                <a:latin typeface="+mj-lt"/>
              </a:rPr>
              <a:t>Arbitragem em contratos públicos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AED68B-23DB-4492-8164-8811096E0D1C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539552" y="2060848"/>
            <a:ext cx="856895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000" dirty="0" smtClean="0">
                <a:solidFill>
                  <a:srgbClr val="000000"/>
                </a:solidFill>
              </a:rPr>
              <a:t>	Tratava-se de um contrato de aquisição de “potência e energia elétrica” pelo qual a CEEE comprometia-se a 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vender referido bem móvel à AES.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	A Companhia Energética entrou com uma ação cobrando a empresa, que foi aceita pela juíza. 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	A empresa entrou com uma medida denominada Agravo de Instrumento solicitando pela extinção da ação pela existência de “convenção de arbitragem” a afastar o interesse processual da autora. 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	Em síntese, a empresa afirmou: 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a) a ausência de jurisdição estatal no caso concreto devido à existência da cláusula compromissória; 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b) a validade da cláusula compromissória porque prevista em edital de licitação e expressa no contrato;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7416824" cy="864096"/>
          </a:xfrm>
          <a:noFill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rgbClr val="000000"/>
                </a:solidFill>
                <a:latin typeface="+mj-lt"/>
              </a:rPr>
              <a:t>Arbitragem em contratos públicos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08470-361B-4A0E-9A93-21A24A0AE438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467544" y="2428089"/>
            <a:ext cx="8424936" cy="3881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000" dirty="0" smtClean="0"/>
              <a:t>c) Ressaltou que a previsão de arbitragem foi de suma </a:t>
            </a:r>
          </a:p>
          <a:p>
            <a:r>
              <a:rPr lang="pt-BR" sz="2000" dirty="0" smtClean="0"/>
              <a:t>importância para a realização da licitação em caráter </a:t>
            </a:r>
          </a:p>
          <a:p>
            <a:r>
              <a:rPr lang="pt-BR" sz="2000" dirty="0" smtClean="0"/>
              <a:t>internacional, razão pela qual não pode agora ser rejeitada;</a:t>
            </a:r>
          </a:p>
          <a:p>
            <a:endParaRPr lang="pt-BR" sz="2000" dirty="0" smtClean="0"/>
          </a:p>
          <a:p>
            <a:r>
              <a:rPr lang="pt-BR" sz="2000" dirty="0" smtClean="0"/>
              <a:t>d) Acrescentou que a Companhia Energética já compareceu perante a Câmara de Comércio Internacional indicando seu árbitro e formulando suas objeções preliminares à continuidade da arbitragem, o que representaria reconhecimento à jurisdição arbitral, implicando perda de condição da ação.</a:t>
            </a:r>
          </a:p>
          <a:p>
            <a:r>
              <a:rPr lang="pt-BR" sz="2000" dirty="0" smtClean="0"/>
              <a:t> </a:t>
            </a:r>
          </a:p>
          <a:p>
            <a:endParaRPr lang="pt-BR" sz="2000" dirty="0" smtClean="0"/>
          </a:p>
          <a:p>
            <a:endParaRPr lang="pt-BR" sz="2000" dirty="0" smtClean="0"/>
          </a:p>
          <a:p>
            <a:r>
              <a:rPr lang="pt-BR" sz="2000" dirty="0" smtClean="0"/>
              <a:t> </a:t>
            </a:r>
          </a:p>
          <a:p>
            <a:endParaRPr lang="pt-BR" sz="2000" dirty="0" smtClean="0"/>
          </a:p>
          <a:p>
            <a:pPr lvl="0" eaLnBrk="0" hangingPunct="0">
              <a:spcBef>
                <a:spcPct val="20000"/>
              </a:spcBef>
              <a:defRPr/>
            </a:pPr>
            <a:endParaRPr lang="pt-BR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3"/>
          <p:cNvSpPr txBox="1">
            <a:spLocks/>
          </p:cNvSpPr>
          <p:nvPr/>
        </p:nvSpPr>
        <p:spPr bwMode="auto">
          <a:xfrm>
            <a:off x="251520" y="1340768"/>
            <a:ext cx="856895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000" dirty="0" smtClean="0">
                <a:solidFill>
                  <a:srgbClr val="000000"/>
                </a:solidFill>
              </a:rPr>
              <a:t>No âmbito do Tribunal de Justiça do Rio Grande do Sul, a Desembargadora entendeu: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	1º que a Medida Provisória nº 29 de 07.02.2002 (que reestruturou o setor elétrico e autorizou a criação do Mercado Atacadista de Energia Elétrica – MAE) conferiu às partes </a:t>
            </a:r>
            <a:r>
              <a:rPr lang="pt-BR" sz="2000" b="1" u="sng" dirty="0" smtClean="0">
                <a:solidFill>
                  <a:srgbClr val="000000"/>
                </a:solidFill>
              </a:rPr>
              <a:t>mera faculdade</a:t>
            </a:r>
            <a:r>
              <a:rPr lang="pt-BR" sz="2000" dirty="0" smtClean="0">
                <a:solidFill>
                  <a:srgbClr val="000000"/>
                </a:solidFill>
              </a:rPr>
              <a:t> às empresas públicas e sociedades de economia mista, tal como a CEEE, para dirimir controvérsias decorrentes de comercialização de energia mediante processo arbitral.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	2º nenhuma Lei (no caso Lei nº 9.307/96), Medida Provisória ou contrato poderá sobrepor-se ao disposto no art. 5º da Constituição Federal, que dispõe, </a:t>
            </a:r>
            <a:r>
              <a:rPr lang="pt-BR" sz="2000" i="1" dirty="0" err="1" smtClean="0">
                <a:solidFill>
                  <a:srgbClr val="000000"/>
                </a:solidFill>
              </a:rPr>
              <a:t>verbis</a:t>
            </a:r>
            <a:r>
              <a:rPr lang="pt-BR" sz="2000" dirty="0" smtClean="0">
                <a:solidFill>
                  <a:srgbClr val="000000"/>
                </a:solidFill>
              </a:rPr>
              <a:t>: 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	</a:t>
            </a:r>
            <a:r>
              <a:rPr lang="pt-BR" dirty="0" smtClean="0">
                <a:solidFill>
                  <a:srgbClr val="000000"/>
                </a:solidFill>
              </a:rPr>
              <a:t> “</a:t>
            </a:r>
            <a:r>
              <a:rPr lang="pt-BR" dirty="0" smtClean="0">
                <a:solidFill>
                  <a:srgbClr val="000000"/>
                </a:solidFill>
              </a:rPr>
              <a:t>XXXV - a lei não excluirá da apreciação do Poder Judiciário </a:t>
            </a:r>
            <a:r>
              <a:rPr lang="pt-BR" dirty="0" smtClean="0">
                <a:solidFill>
                  <a:srgbClr val="000000"/>
                </a:solidFill>
              </a:rPr>
              <a:t>lesão </a:t>
            </a:r>
            <a:r>
              <a:rPr lang="pt-BR" dirty="0" smtClean="0">
                <a:solidFill>
                  <a:srgbClr val="000000"/>
                </a:solidFill>
              </a:rPr>
              <a:t>ou ameaça a direito”</a:t>
            </a:r>
          </a:p>
          <a:p>
            <a:endParaRPr lang="pt-BR" sz="2400" dirty="0" smtClean="0">
              <a:solidFill>
                <a:srgbClr val="000000"/>
              </a:solidFill>
            </a:endParaRPr>
          </a:p>
          <a:p>
            <a:endParaRPr lang="pt-BR" sz="2400" dirty="0" smtClean="0">
              <a:solidFill>
                <a:srgbClr val="000000"/>
              </a:solidFill>
            </a:endParaRPr>
          </a:p>
          <a:p>
            <a:r>
              <a:rPr lang="pt-BR" sz="2400" dirty="0" smtClean="0">
                <a:solidFill>
                  <a:srgbClr val="000000"/>
                </a:solidFill>
              </a:rPr>
              <a:t> </a:t>
            </a:r>
          </a:p>
          <a:p>
            <a:endParaRPr lang="pt-BR" sz="2400" dirty="0" smtClean="0">
              <a:solidFill>
                <a:srgbClr val="000000"/>
              </a:solidFill>
            </a:endParaRPr>
          </a:p>
          <a:p>
            <a:endParaRPr lang="pt-BR" sz="2400" dirty="0" smtClean="0">
              <a:solidFill>
                <a:srgbClr val="000000"/>
              </a:solidFill>
            </a:endParaRPr>
          </a:p>
          <a:p>
            <a:r>
              <a:rPr lang="pt-BR" sz="2400" dirty="0" smtClean="0">
                <a:solidFill>
                  <a:srgbClr val="000000"/>
                </a:solidFill>
              </a:rPr>
              <a:t> </a:t>
            </a:r>
          </a:p>
          <a:p>
            <a:endParaRPr lang="pt-BR" sz="2400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>
              <a:solidFill>
                <a:srgbClr val="000000"/>
              </a:solidFill>
            </a:endParaRPr>
          </a:p>
        </p:txBody>
      </p:sp>
      <p:sp>
        <p:nvSpPr>
          <p:cNvPr id="6" name="Subtítulo 3"/>
          <p:cNvSpPr>
            <a:spLocks noGrp="1"/>
          </p:cNvSpPr>
          <p:nvPr>
            <p:ph type="subTitle" idx="1"/>
          </p:nvPr>
        </p:nvSpPr>
        <p:spPr>
          <a:xfrm>
            <a:off x="285720" y="5517232"/>
            <a:ext cx="8496944" cy="864096"/>
          </a:xfrm>
          <a:noFill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Portanto, o TJRS negou o recurso e entendeu que a ação judicial deveria ser mantida e, portanto, continuar a discussão perante o Poder Judiciário.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1800" b="1" u="sng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11DBB1-656D-4DE3-B651-024F8B122ADC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3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496944" cy="3528392"/>
          </a:xfrm>
          <a:noFill/>
        </p:spPr>
        <p:txBody>
          <a:bodyPr rtlCol="0">
            <a:noAutofit/>
          </a:bodyPr>
          <a:lstStyle/>
          <a:p>
            <a:pPr algn="l">
              <a:spcBef>
                <a:spcPts val="0"/>
              </a:spcBef>
            </a:pPr>
            <a:r>
              <a:rPr lang="pt-BR" sz="2400" dirty="0" smtClean="0">
                <a:solidFill>
                  <a:srgbClr val="000000"/>
                </a:solidFill>
              </a:rPr>
              <a:t>A Desembargadora relatora no seu voto, confirmou a decisão de primeiro grau que já tinha afirmado:</a:t>
            </a:r>
          </a:p>
          <a:p>
            <a:pPr algn="l">
              <a:spcBef>
                <a:spcPts val="0"/>
              </a:spcBef>
            </a:pPr>
            <a:endParaRPr lang="pt-BR" sz="2400" dirty="0" smtClean="0">
              <a:solidFill>
                <a:srgbClr val="000000"/>
              </a:solidFill>
            </a:endParaRPr>
          </a:p>
          <a:p>
            <a:pPr algn="l">
              <a:spcBef>
                <a:spcPts val="0"/>
              </a:spcBef>
            </a:pPr>
            <a:r>
              <a:rPr lang="pt-BR" sz="2400" i="1" dirty="0" smtClean="0">
                <a:solidFill>
                  <a:srgbClr val="000000"/>
                </a:solidFill>
              </a:rPr>
              <a:t>“A CEEE é empresa prestadora de serviço público essencial, consistente na produção e distribuição de energia elétrica, sociedade de economia mista do Estado do Rio Grande do Sul. Como tal, não pode, sem a competente autorização do legislativo estadual, abrir mão do devido processo legal para dirimir eventuais conflitos concernentes ao serviço público por ela prestado” </a:t>
            </a:r>
            <a:endParaRPr lang="pt-BR" sz="2400" i="1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0AE372-5C62-4CC7-891B-0F567B0FC03D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7416824" cy="432048"/>
          </a:xfrm>
          <a:noFill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800" b="1" u="sng" dirty="0" smtClean="0">
                <a:solidFill>
                  <a:srgbClr val="000000"/>
                </a:solidFill>
                <a:latin typeface="+mj-lt"/>
              </a:rPr>
              <a:t>Posicionamento do STJ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C42012-AB3A-4715-9992-82D38CD27804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2060848"/>
            <a:ext cx="856895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dirty="0" smtClean="0"/>
              <a:t>	Nos dizeres do STJ, quando uma sociedade de economia mista atua “sob o regime de direito privado e celebrando contratos situados nesta seara jurídica (disse o relator do Recurso), não parece haver dúvida quanto à validade da cláusula compromissória por ela convencionada.” </a:t>
            </a:r>
          </a:p>
          <a:p>
            <a:r>
              <a:rPr lang="pt-BR" dirty="0" smtClean="0"/>
              <a:t>	O STJ acabou adotando a distinção de Eros Grau entre atividade econômica em sentido amplo e em sentido estrito. </a:t>
            </a:r>
          </a:p>
          <a:p>
            <a:r>
              <a:rPr lang="pt-BR" dirty="0" smtClean="0"/>
              <a:t>	A atividade econômica em sentido amplo abarca a prestação de serviços públicos, nos quais há um interesse social em jogo porque do serviço depende a coesão social – e por isso, o Estado atua em seu espaço natural, sendo a lógica a do Direito Público (aqui submetido ao Poder Judiciário).</a:t>
            </a:r>
          </a:p>
          <a:p>
            <a:r>
              <a:rPr lang="pt-BR" dirty="0" smtClean="0"/>
              <a:t>	Já na atividade econômica em sentido estrito, que ocorre quando o Estado define intervir no mercado (o que se dá apenas em caráter excepcional, quando presentes interesse coletivo ou segurança nacional, conforme os ditames do art. 173 da Constituição Federal), a lógica é típica de mercado e, portanto, do Direito Privado.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7416824" cy="864096"/>
          </a:xfrm>
          <a:noFill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rgbClr val="000000"/>
                </a:solidFill>
                <a:latin typeface="+mj-lt"/>
              </a:rPr>
              <a:t>Posicionamento do STJ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298925-9A5D-4F18-8B3F-EAF45B55CDDA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2276872"/>
            <a:ext cx="8568952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000" dirty="0" smtClean="0"/>
              <a:t>Já </a:t>
            </a:r>
            <a:r>
              <a:rPr lang="pt-BR" sz="2000" dirty="0" smtClean="0"/>
              <a:t>na atividade econômica em sentido estrito, que ocorre quando o Estado define intervir no mercado (o que se dá apenas em caráter excepcional, quando presentes interesse coletivo ou segurança nacional, conforme os ditames do art. 173 da Constituição Federal), a lógica é típica de mercado e, portanto, do Direito Privado (admitida a Arbitragem).</a:t>
            </a:r>
          </a:p>
          <a:p>
            <a:endParaRPr lang="pt-BR" sz="2000" dirty="0" smtClean="0"/>
          </a:p>
          <a:p>
            <a:r>
              <a:rPr lang="pt-BR" sz="2000" dirty="0" smtClean="0"/>
              <a:t>Conclui </a:t>
            </a:r>
            <a:r>
              <a:rPr lang="pt-BR" sz="2000" dirty="0" smtClean="0"/>
              <a:t>corretamente o STJ que “na espécie dos autos, já de se destacar o caráter comercial do objeto submetido à arbitragem.” Portanto, admitida a Arbitragem.</a:t>
            </a:r>
          </a:p>
          <a:p>
            <a:endParaRPr lang="pt-BR" sz="2000" dirty="0" smtClean="0"/>
          </a:p>
          <a:p>
            <a:endParaRPr lang="pt-BR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7416824" cy="864096"/>
          </a:xfrm>
          <a:noFill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rgbClr val="000000"/>
                </a:solidFill>
                <a:latin typeface="+mj-lt"/>
              </a:rPr>
              <a:t>Em síntese....</a:t>
            </a:r>
            <a:endParaRPr lang="pt-BR" sz="2000" b="1" u="sng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8DD32D-20E8-4FD3-8656-EEAC2E1347F5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2492896"/>
            <a:ext cx="8568952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000" dirty="0" smtClean="0">
                <a:solidFill>
                  <a:srgbClr val="000000"/>
                </a:solidFill>
              </a:rPr>
              <a:t>Nós vimos:</a:t>
            </a:r>
          </a:p>
          <a:p>
            <a:pPr>
              <a:buFontTx/>
              <a:buChar char="-"/>
            </a:pPr>
            <a:r>
              <a:rPr lang="pt-BR" sz="2000" dirty="0" smtClean="0">
                <a:solidFill>
                  <a:srgbClr val="000000"/>
                </a:solidFill>
              </a:rPr>
              <a:t> a importância da negociação;</a:t>
            </a:r>
          </a:p>
          <a:p>
            <a:pPr>
              <a:buFontTx/>
              <a:buChar char="-"/>
            </a:pPr>
            <a:r>
              <a:rPr lang="pt-BR" sz="2000" dirty="0" smtClean="0">
                <a:solidFill>
                  <a:srgbClr val="000000"/>
                </a:solidFill>
              </a:rPr>
              <a:t> tipos existentes, com destaque para o </a:t>
            </a:r>
            <a:r>
              <a:rPr lang="pt-BR" sz="2000" b="1" dirty="0" smtClean="0">
                <a:solidFill>
                  <a:srgbClr val="000000"/>
                </a:solidFill>
              </a:rPr>
              <a:t>Modelo de Negociação da Harvard Law </a:t>
            </a:r>
            <a:r>
              <a:rPr lang="pt-BR" sz="2000" b="1" dirty="0" err="1" smtClean="0">
                <a:solidFill>
                  <a:srgbClr val="000000"/>
                </a:solidFill>
              </a:rPr>
              <a:t>School</a:t>
            </a:r>
            <a:r>
              <a:rPr lang="pt-BR" sz="2000" b="1" dirty="0" smtClean="0">
                <a:solidFill>
                  <a:srgbClr val="000000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pt-BR" sz="2000" dirty="0" smtClean="0">
                <a:solidFill>
                  <a:srgbClr val="000000"/>
                </a:solidFill>
              </a:rPr>
              <a:t> algumas especificidades da Negociação na Administração Pública;</a:t>
            </a:r>
          </a:p>
          <a:p>
            <a:pPr>
              <a:buFontTx/>
              <a:buChar char="-"/>
            </a:pPr>
            <a:r>
              <a:rPr lang="pt-BR" sz="2000" dirty="0" smtClean="0">
                <a:solidFill>
                  <a:srgbClr val="000000"/>
                </a:solidFill>
              </a:rPr>
              <a:t> Aspectos sobre mediação e conciliação;</a:t>
            </a:r>
          </a:p>
          <a:p>
            <a:pPr>
              <a:buFontTx/>
              <a:buChar char="-"/>
            </a:pPr>
            <a:r>
              <a:rPr lang="pt-BR" sz="2000" dirty="0" smtClean="0">
                <a:solidFill>
                  <a:srgbClr val="000000"/>
                </a:solidFill>
              </a:rPr>
              <a:t> o que é Arbitragem e sua possibilidade em contratos públicos;</a:t>
            </a:r>
          </a:p>
          <a:p>
            <a:endParaRPr lang="pt-BR" sz="2000" dirty="0" smtClean="0">
              <a:solidFill>
                <a:srgbClr val="000000"/>
              </a:solidFill>
            </a:endParaRPr>
          </a:p>
          <a:p>
            <a:r>
              <a:rPr lang="pt-BR" sz="2000" dirty="0" smtClean="0">
                <a:solidFill>
                  <a:srgbClr val="000000"/>
                </a:solidFill>
              </a:rPr>
              <a:t>Para encerrar, uma frase da obra ‘Surfando na </a:t>
            </a:r>
            <a:r>
              <a:rPr lang="pt-BR" sz="2000" dirty="0" err="1" smtClean="0">
                <a:solidFill>
                  <a:srgbClr val="000000"/>
                </a:solidFill>
              </a:rPr>
              <a:t>Poroca</a:t>
            </a:r>
            <a:r>
              <a:rPr lang="pt-BR" sz="2000" dirty="0" smtClean="0">
                <a:solidFill>
                  <a:srgbClr val="000000"/>
                </a:solidFill>
              </a:rPr>
              <a:t>: o ofício do mediador’ (p. 29), de Luis Alberto </a:t>
            </a:r>
            <a:r>
              <a:rPr lang="pt-BR" sz="2000" dirty="0" err="1" smtClean="0">
                <a:solidFill>
                  <a:srgbClr val="000000"/>
                </a:solidFill>
              </a:rPr>
              <a:t>Warat</a:t>
            </a:r>
            <a:r>
              <a:rPr lang="pt-BR" sz="2000" dirty="0" smtClean="0">
                <a:solidFill>
                  <a:srgbClr val="000000"/>
                </a:solidFill>
              </a:rPr>
              <a:t>:</a:t>
            </a:r>
          </a:p>
          <a:p>
            <a:endParaRPr lang="pt-BR" sz="2000" dirty="0" smtClean="0">
              <a:solidFill>
                <a:srgbClr val="000000"/>
              </a:solidFill>
            </a:endParaRPr>
          </a:p>
          <a:p>
            <a:pPr>
              <a:buFontTx/>
              <a:buChar char="-"/>
            </a:pPr>
            <a:endParaRPr lang="pt-BR" sz="2000" dirty="0" smtClean="0">
              <a:solidFill>
                <a:srgbClr val="000000"/>
              </a:solidFill>
            </a:endParaRPr>
          </a:p>
          <a:p>
            <a:endParaRPr lang="pt-BR" sz="2000" dirty="0" smtClean="0">
              <a:solidFill>
                <a:srgbClr val="000000"/>
              </a:solidFill>
            </a:endParaRPr>
          </a:p>
          <a:p>
            <a:endParaRPr lang="pt-BR" sz="2000" dirty="0" smtClean="0">
              <a:solidFill>
                <a:srgbClr val="000000"/>
              </a:solidFill>
            </a:endParaRPr>
          </a:p>
          <a:p>
            <a:r>
              <a:rPr lang="pt-BR" sz="2000" dirty="0" smtClean="0">
                <a:solidFill>
                  <a:srgbClr val="000000"/>
                </a:solidFill>
              </a:rPr>
              <a:t> </a:t>
            </a:r>
          </a:p>
          <a:p>
            <a:endParaRPr lang="pt-BR" sz="2000" dirty="0" smtClean="0">
              <a:solidFill>
                <a:srgbClr val="000000"/>
              </a:solidFill>
            </a:endParaRPr>
          </a:p>
          <a:p>
            <a:endParaRPr lang="pt-BR" sz="2000" dirty="0" smtClean="0">
              <a:solidFill>
                <a:srgbClr val="000000"/>
              </a:solidFill>
            </a:endParaRPr>
          </a:p>
          <a:p>
            <a:r>
              <a:rPr lang="pt-BR" sz="2000" dirty="0" smtClean="0">
                <a:solidFill>
                  <a:srgbClr val="000000"/>
                </a:solidFill>
              </a:rPr>
              <a:t> </a:t>
            </a:r>
          </a:p>
          <a:p>
            <a:endParaRPr lang="pt-BR" sz="2000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ct val="20000"/>
              </a:spcBef>
              <a:defRPr/>
            </a:pPr>
            <a:endParaRPr lang="pt-BR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827584" y="5157192"/>
            <a:ext cx="7416824" cy="864096"/>
          </a:xfr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rgbClr val="000000"/>
                </a:solidFill>
                <a:latin typeface="+mj-lt"/>
              </a:rPr>
              <a:t>Boas Negociações !!!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50DBB0-1598-428B-AE15-FD05ECDEA51C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611560" y="1340768"/>
            <a:ext cx="8064896" cy="367240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400" b="1" dirty="0" smtClean="0">
                <a:solidFill>
                  <a:srgbClr val="000000"/>
                </a:solidFill>
              </a:rPr>
              <a:t> </a:t>
            </a:r>
          </a:p>
          <a:p>
            <a:r>
              <a:rPr lang="pt-BR" sz="2400" b="1" dirty="0" smtClean="0">
                <a:solidFill>
                  <a:srgbClr val="000000"/>
                </a:solidFill>
              </a:rPr>
              <a:t>“Os conflitos reais, profundos, vitais, encontram-se no coração, no interior das pessoas. Por isso é preciso procurar acordos interiorizados. É por isso que a mediação precisa escolher outro tipo de linguagem. Ela precisa da linguagem poética, da linguagem dos afetos, que insinue a verdade e não a aponte diretamente; simplesmente sussurre e não grite.” </a:t>
            </a:r>
            <a:r>
              <a:rPr lang="pt-BR" sz="2400" i="1" dirty="0" smtClean="0">
                <a:solidFill>
                  <a:srgbClr val="000000"/>
                </a:solidFill>
              </a:rPr>
              <a:t>(Luis Alberto </a:t>
            </a:r>
            <a:r>
              <a:rPr lang="pt-BR" sz="2400" i="1" dirty="0" err="1" smtClean="0">
                <a:solidFill>
                  <a:srgbClr val="000000"/>
                </a:solidFill>
              </a:rPr>
              <a:t>Warat</a:t>
            </a:r>
            <a:r>
              <a:rPr lang="pt-BR" sz="2400" i="1" dirty="0" smtClean="0">
                <a:solidFill>
                  <a:srgbClr val="00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9552" y="1124744"/>
            <a:ext cx="7416824" cy="864096"/>
          </a:xfrm>
          <a:noFill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rgbClr val="000000"/>
                </a:solidFill>
                <a:latin typeface="+mj-lt"/>
              </a:rPr>
              <a:t>Em síntese....</a:t>
            </a:r>
            <a:endParaRPr lang="pt-BR" sz="2000" b="1" u="sng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8DD32D-20E8-4FD3-8656-EEAC2E1347F5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56133" y="1340768"/>
            <a:ext cx="856895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pt-BR" sz="2400" dirty="0" smtClean="0">
              <a:solidFill>
                <a:srgbClr val="FFFF00"/>
              </a:solidFill>
            </a:endParaRPr>
          </a:p>
          <a:p>
            <a:pPr>
              <a:buFontTx/>
              <a:buChar char="-"/>
            </a:pPr>
            <a:endParaRPr lang="pt-BR" sz="2400" dirty="0" smtClean="0"/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386124"/>
              </p:ext>
            </p:extLst>
          </p:nvPr>
        </p:nvGraphicFramePr>
        <p:xfrm>
          <a:off x="1835696" y="1988840"/>
          <a:ext cx="5256585" cy="4752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8691"/>
                <a:gridCol w="1118691"/>
                <a:gridCol w="1006664"/>
                <a:gridCol w="1006664"/>
                <a:gridCol w="1005875"/>
              </a:tblGrid>
              <a:tr h="28174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CARACTERÍS­TICAS 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FORMAS DE SOLUÇÃO DE CONFLITOS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4485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Negociação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Mediação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Arbitragem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Poder Judiciário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4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Decisão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Partes 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Partes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Árbitro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Juiz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07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Procedimentos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Partes 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Partes, com auxílio do mediador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Regras de procedimento definidas pelo órgão/Câmara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Ordenamento jurídico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12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Vantagens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Relacionamento (a priori)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Relacionamen­to; possibilida­de de recurso à arbitragem e ao Poder Judiciário 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Tempo; estabi­lidade da deci­são; segurança da decisão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Segurança do ordenamen­to jurídico; possibilidade de recurso a instâncias superiores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014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Desvantagens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Tempo e custos variáveis; possibilidade de recurso a outras formas de solução do conflito (rela­cionamento)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Tempo e cus­tos variáveis; recurso a outras formas de solução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Relacionamen­to; possibilida­de de insatis­fação com o resultado 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Tempo; custo; insatisfação com a decisão do juiz 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609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971104" y="1772816"/>
            <a:ext cx="7705352" cy="3456384"/>
          </a:xfrm>
          <a:noFill/>
          <a:ln>
            <a:noFill/>
          </a:ln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Faça </a:t>
            </a:r>
            <a:r>
              <a:rPr lang="pt-BR" sz="2800" dirty="0">
                <a:solidFill>
                  <a:srgbClr val="000000"/>
                </a:solidFill>
              </a:rPr>
              <a:t>um </a:t>
            </a:r>
            <a:r>
              <a:rPr lang="pt-BR" sz="2800" dirty="0">
                <a:solidFill>
                  <a:srgbClr val="000000"/>
                </a:solidFill>
              </a:rPr>
              <a:t>"cordão </a:t>
            </a:r>
            <a:r>
              <a:rPr lang="pt-BR" sz="2800" dirty="0">
                <a:solidFill>
                  <a:srgbClr val="000000"/>
                </a:solidFill>
              </a:rPr>
              <a:t>de </a:t>
            </a:r>
            <a:r>
              <a:rPr lang="pt-BR" sz="2800" dirty="0">
                <a:solidFill>
                  <a:srgbClr val="000000"/>
                </a:solidFill>
              </a:rPr>
              <a:t>isolamento" </a:t>
            </a:r>
            <a:r>
              <a:rPr lang="pt-BR" sz="2800" dirty="0" smtClean="0">
                <a:solidFill>
                  <a:srgbClr val="000000"/>
                </a:solidFill>
              </a:rPr>
              <a:t>ao </a:t>
            </a:r>
            <a:r>
              <a:rPr lang="pt-BR" sz="2800" dirty="0">
                <a:solidFill>
                  <a:srgbClr val="000000"/>
                </a:solidFill>
              </a:rPr>
              <a:t>redor da MAANA (condições melhores/margem de reserva que a MAANA </a:t>
            </a:r>
            <a:r>
              <a:rPr lang="pt-BR" sz="2800" dirty="0" smtClean="0">
                <a:solidFill>
                  <a:srgbClr val="000000"/>
                </a:solidFill>
              </a:rPr>
              <a:t>estabelecida) </a:t>
            </a:r>
            <a:r>
              <a:rPr lang="pt-BR" sz="2800" dirty="0">
                <a:solidFill>
                  <a:srgbClr val="000000"/>
                </a:solidFill>
              </a:rPr>
              <a:t>e veja se consegue fechar nessa zona de </a:t>
            </a:r>
            <a:r>
              <a:rPr lang="pt-BR" sz="2800" dirty="0" smtClean="0">
                <a:solidFill>
                  <a:srgbClr val="000000"/>
                </a:solidFill>
              </a:rPr>
              <a:t>interesses. </a:t>
            </a:r>
            <a:endParaRPr lang="pt-BR" sz="2800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Dessa </a:t>
            </a:r>
            <a:r>
              <a:rPr lang="pt-BR" sz="2800" dirty="0">
                <a:solidFill>
                  <a:srgbClr val="000000"/>
                </a:solidFill>
              </a:rPr>
              <a:t>forma, ficará mais evidente a aproximação à MAANA e os cuidados que se precisará tomar dali em diante. Por isso, conheça bem a sua </a:t>
            </a:r>
            <a:r>
              <a:rPr lang="pt-BR" sz="2800" dirty="0" smtClean="0">
                <a:solidFill>
                  <a:srgbClr val="000000"/>
                </a:solidFill>
              </a:rPr>
              <a:t>MAANA.</a:t>
            </a:r>
            <a:endParaRPr lang="pt-BR" sz="28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4F3BE9-0537-498A-903D-DA4C9FC88809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  <p:pic>
        <p:nvPicPr>
          <p:cNvPr id="5123" name="Picture 2" descr="D:\Arquivos de programa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81763" y="5229225"/>
            <a:ext cx="2506662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970483" y="1484486"/>
            <a:ext cx="7273925" cy="5976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PNAP3</a:t>
            </a:r>
          </a:p>
          <a:p>
            <a:pPr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Curso de Administração</a:t>
            </a:r>
          </a:p>
          <a:p>
            <a:pPr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Disciplina de Negociação e Arbitragem</a:t>
            </a:r>
          </a:p>
          <a:p>
            <a:pPr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Parte 2.</a:t>
            </a:r>
          </a:p>
          <a:p>
            <a:pPr>
              <a:defRPr/>
            </a:pPr>
            <a:endParaRPr lang="pt-BR" sz="2800" b="1" u="sng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Obrigado</a:t>
            </a:r>
          </a:p>
          <a:p>
            <a:pPr>
              <a:defRPr/>
            </a:pPr>
            <a:endParaRPr lang="pt-BR" sz="2800" b="1" u="sng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sz="2400" b="1" u="sng" dirty="0" smtClean="0">
                <a:solidFill>
                  <a:srgbClr val="000000"/>
                </a:solidFill>
              </a:rPr>
              <a:t>Prof. Dr. Everton das Neves Gonçalves</a:t>
            </a:r>
          </a:p>
          <a:p>
            <a:pPr>
              <a:defRPr/>
            </a:pPr>
            <a:endParaRPr lang="pt-BR" sz="3600" b="1" u="sng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B62F9C-7878-47AA-A38C-EA87C2ECEDDC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0513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9304" y="1628800"/>
            <a:ext cx="8425184" cy="4320480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400" b="1" u="sng" dirty="0">
                <a:solidFill>
                  <a:srgbClr val="000000"/>
                </a:solidFill>
              </a:rPr>
              <a:t>Conhecendo bem a sua </a:t>
            </a:r>
            <a:r>
              <a:rPr lang="pt-BR" sz="2400" b="1" u="sng" dirty="0" smtClean="0">
                <a:solidFill>
                  <a:srgbClr val="000000"/>
                </a:solidFill>
              </a:rPr>
              <a:t>MAANA:</a:t>
            </a:r>
            <a:r>
              <a:rPr lang="pt-BR" sz="2400" dirty="0" smtClean="0">
                <a:solidFill>
                  <a:srgbClr val="000000"/>
                </a:solidFill>
              </a:rPr>
              <a:t> </a:t>
            </a:r>
            <a:r>
              <a:rPr lang="pt-BR" sz="2400" dirty="0">
                <a:solidFill>
                  <a:srgbClr val="000000"/>
                </a:solidFill>
              </a:rPr>
              <a:t>é uma das poucas </a:t>
            </a:r>
            <a:r>
              <a:rPr lang="pt-BR" sz="2400" dirty="0" smtClean="0">
                <a:solidFill>
                  <a:srgbClr val="000000"/>
                </a:solidFill>
              </a:rPr>
              <a:t>alternativas existentes </a:t>
            </a:r>
            <a:r>
              <a:rPr lang="pt-BR" sz="2400" dirty="0">
                <a:solidFill>
                  <a:srgbClr val="000000"/>
                </a:solidFill>
              </a:rPr>
              <a:t>para que você extraia o máximo possível da relação desequilibrada – o poder que decorre do dinheiro, da força política, das influências é incontestável, mas nem sempre isso determina de forma exclusiva a negociação em curso. </a:t>
            </a:r>
            <a:endParaRPr lang="pt-BR" sz="2400" dirty="0" smtClean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Naturalmente </a:t>
            </a:r>
            <a:r>
              <a:rPr lang="pt-BR" sz="2400" dirty="0">
                <a:solidFill>
                  <a:srgbClr val="000000"/>
                </a:solidFill>
              </a:rPr>
              <a:t>que, a negociação entre uma empresa grande (com poder de </a:t>
            </a:r>
            <a:r>
              <a:rPr lang="pt-BR" sz="2400" dirty="0" smtClean="0">
                <a:solidFill>
                  <a:srgbClr val="000000"/>
                </a:solidFill>
              </a:rPr>
              <a:t>barganha) e </a:t>
            </a:r>
            <a:r>
              <a:rPr lang="pt-BR" sz="2400" dirty="0">
                <a:solidFill>
                  <a:srgbClr val="000000"/>
                </a:solidFill>
              </a:rPr>
              <a:t>uma empresa pequena favorecem aquela </a:t>
            </a:r>
            <a:r>
              <a:rPr lang="pt-BR" sz="2400" dirty="0" smtClean="0">
                <a:solidFill>
                  <a:srgbClr val="000000"/>
                </a:solidFill>
              </a:rPr>
              <a:t>maior (e assim também podemos pensar na negociação entre partidos/entre esferas do governo/e assim por diante)</a:t>
            </a:r>
            <a:endParaRPr lang="pt-BR" sz="2400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Contudo</a:t>
            </a:r>
            <a:r>
              <a:rPr lang="pt-BR" sz="2400" dirty="0">
                <a:solidFill>
                  <a:srgbClr val="000000"/>
                </a:solidFill>
              </a:rPr>
              <a:t>, são </a:t>
            </a:r>
            <a:r>
              <a:rPr lang="pt-BR" sz="2400" b="1" u="sng" dirty="0">
                <a:solidFill>
                  <a:srgbClr val="000000"/>
                </a:solidFill>
              </a:rPr>
              <a:t>as melhores alternativas que um lado e outro têm que realmente determinam </a:t>
            </a:r>
            <a:r>
              <a:rPr lang="pt-BR" sz="2400" dirty="0">
                <a:solidFill>
                  <a:srgbClr val="000000"/>
                </a:solidFill>
              </a:rPr>
              <a:t>como o negócio será conduzido.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A53ECA-6C4A-40AA-9B9F-3F1C973227C6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650" y="1570881"/>
            <a:ext cx="7848798" cy="5170487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400" b="1" u="sng" dirty="0">
                <a:solidFill>
                  <a:srgbClr val="000000"/>
                </a:solidFill>
              </a:rPr>
              <a:t>Considere a MAANA da outra parte</a:t>
            </a:r>
            <a:r>
              <a:rPr lang="pt-BR" sz="2400" dirty="0">
                <a:solidFill>
                  <a:srgbClr val="000000"/>
                </a:solidFill>
              </a:rPr>
              <a:t>: às vezes o outro negociador também está sendo demasiadamente otimista. Saiba bem sobre as opções do outro para não se deixar influenciar através de ‘blefes’. Utilize conhecimento, pessoas, tempo, dinheiro e tudo que for possível para conceber a melhor MAANA para você e conhecer melhor a MAANA do outro. Isso eleva o seu ‘mínimo’ na </a:t>
            </a:r>
            <a:r>
              <a:rPr lang="pt-BR" sz="2400" dirty="0" smtClean="0">
                <a:solidFill>
                  <a:srgbClr val="000000"/>
                </a:solidFill>
              </a:rPr>
              <a:t>negociação, frente a outra </a:t>
            </a:r>
            <a:r>
              <a:rPr lang="pt-BR" sz="2400" dirty="0">
                <a:solidFill>
                  <a:srgbClr val="000000"/>
                </a:solidFill>
              </a:rPr>
              <a:t>parte </a:t>
            </a:r>
            <a:r>
              <a:rPr lang="pt-BR" sz="2400" dirty="0" smtClean="0">
                <a:solidFill>
                  <a:srgbClr val="000000"/>
                </a:solidFill>
              </a:rPr>
              <a:t>(mais </a:t>
            </a:r>
            <a:r>
              <a:rPr lang="pt-BR" sz="2400" dirty="0">
                <a:solidFill>
                  <a:srgbClr val="000000"/>
                </a:solidFill>
              </a:rPr>
              <a:t>poderosa que </a:t>
            </a:r>
            <a:r>
              <a:rPr lang="pt-BR" sz="2400" dirty="0" smtClean="0">
                <a:solidFill>
                  <a:srgbClr val="000000"/>
                </a:solidFill>
              </a:rPr>
              <a:t>você).</a:t>
            </a:r>
            <a:endParaRPr lang="pt-BR" sz="24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56C699-A467-4C8D-9E97-77C9BC05FBCA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68064" y="1844824"/>
            <a:ext cx="8280400" cy="3960440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b="1" u="sng" dirty="0" smtClean="0">
                <a:solidFill>
                  <a:srgbClr val="000000"/>
                </a:solidFill>
              </a:rPr>
              <a:t>E </a:t>
            </a:r>
            <a:r>
              <a:rPr lang="pt-BR" b="1" u="sng" dirty="0">
                <a:solidFill>
                  <a:srgbClr val="000000"/>
                </a:solidFill>
              </a:rPr>
              <a:t>SE ELES NÃO QUISEREM JOGAR? </a:t>
            </a:r>
            <a:endParaRPr lang="pt-BR" b="1" u="sng" dirty="0" smtClean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O </a:t>
            </a:r>
            <a:r>
              <a:rPr lang="pt-BR" sz="2400" dirty="0">
                <a:solidFill>
                  <a:srgbClr val="000000"/>
                </a:solidFill>
              </a:rPr>
              <a:t>‘ataque’ do outro é identificado por três tipos de manobra</a:t>
            </a:r>
            <a:r>
              <a:rPr lang="pt-BR" sz="2400" dirty="0" smtClean="0">
                <a:solidFill>
                  <a:srgbClr val="000000"/>
                </a:solidFill>
              </a:rPr>
              <a:t>:</a:t>
            </a: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a</a:t>
            </a:r>
            <a:r>
              <a:rPr lang="pt-BR" sz="2400" dirty="0">
                <a:solidFill>
                  <a:srgbClr val="000000"/>
                </a:solidFill>
              </a:rPr>
              <a:t>) declaração firme de uma posição</a:t>
            </a:r>
          </a:p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b) ataque às suas </a:t>
            </a:r>
            <a:r>
              <a:rPr lang="pt-BR" sz="2400" dirty="0" smtClean="0">
                <a:solidFill>
                  <a:srgbClr val="000000"/>
                </a:solidFill>
              </a:rPr>
              <a:t>ideias</a:t>
            </a:r>
            <a:endParaRPr lang="pt-BR" sz="2400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c) ataque à sua </a:t>
            </a:r>
            <a:r>
              <a:rPr lang="pt-BR" sz="2400" dirty="0" smtClean="0">
                <a:solidFill>
                  <a:srgbClr val="000000"/>
                </a:solidFill>
              </a:rPr>
              <a:t>pessoa</a:t>
            </a:r>
            <a:r>
              <a:rPr lang="pt-BR" sz="2400" dirty="0">
                <a:solidFill>
                  <a:srgbClr val="000000"/>
                </a:solidFill>
              </a:rPr>
              <a:t> </a:t>
            </a:r>
          </a:p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Apesar dos seus esforços quanto à busca de princípios, critérios objetivos e justiça, talvez a outra parte não queira ‘jogar’. </a:t>
            </a:r>
            <a:endParaRPr lang="pt-BR" sz="2400" dirty="0" smtClean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Como </a:t>
            </a:r>
            <a:r>
              <a:rPr lang="pt-BR" sz="2400" dirty="0">
                <a:solidFill>
                  <a:srgbClr val="000000"/>
                </a:solidFill>
              </a:rPr>
              <a:t>deslocar as pessoas das ‘posições’ para os méritos? 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D9D142-6FE2-4967-AAC2-BFD44978DF52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510" y="1700808"/>
            <a:ext cx="8208962" cy="3312368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Atacar também não é uma boa </a:t>
            </a:r>
            <a:r>
              <a:rPr lang="pt-BR" sz="2400" dirty="0" smtClean="0">
                <a:solidFill>
                  <a:srgbClr val="000000"/>
                </a:solidFill>
              </a:rPr>
              <a:t>ideia</a:t>
            </a:r>
            <a:r>
              <a:rPr lang="pt-BR" sz="2400" dirty="0">
                <a:solidFill>
                  <a:srgbClr val="000000"/>
                </a:solidFill>
              </a:rPr>
              <a:t>, pois se você contra-atacar, entraremos em um jogo de posições.</a:t>
            </a:r>
          </a:p>
          <a:p>
            <a:pPr algn="l">
              <a:defRPr/>
            </a:pPr>
            <a:r>
              <a:rPr lang="pt-BR" sz="2400" dirty="0">
                <a:solidFill>
                  <a:srgbClr val="000000"/>
                </a:solidFill>
              </a:rPr>
              <a:t>Portanto, não contra-ataque, não rejeite as declarações de posição do outro. Rompa o ciclo </a:t>
            </a:r>
            <a:r>
              <a:rPr lang="pt-BR" sz="2400" dirty="0" smtClean="0">
                <a:solidFill>
                  <a:srgbClr val="000000"/>
                </a:solidFill>
              </a:rPr>
              <a:t>vicioso </a:t>
            </a:r>
            <a:r>
              <a:rPr lang="pt-BR" sz="2400" u="sng" dirty="0">
                <a:solidFill>
                  <a:srgbClr val="000000"/>
                </a:solidFill>
              </a:rPr>
              <a:t>recusando-se a reagir</a:t>
            </a:r>
            <a:r>
              <a:rPr lang="pt-BR" sz="2400" dirty="0">
                <a:solidFill>
                  <a:srgbClr val="000000"/>
                </a:solidFill>
              </a:rPr>
              <a:t>. Em vez de resistir, sugira a busca de padrões independentes, crie opções de lucro mútuo, explore os interesses de cada parte. Além disso</a:t>
            </a:r>
            <a:r>
              <a:rPr lang="pt-BR" sz="2400" dirty="0" smtClean="0">
                <a:solidFill>
                  <a:srgbClr val="000000"/>
                </a:solidFill>
              </a:rPr>
              <a:t>:</a:t>
            </a:r>
            <a:endParaRPr lang="pt-BR" sz="24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FEA326-AE33-49F5-81B0-EDCEA3E80C66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  <p:pic>
        <p:nvPicPr>
          <p:cNvPr id="9219" name="Picture 2" descr="D:\Arquivos de programas\Microsoft Office\MEDIA\CAGCAT10\j028541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4652963"/>
            <a:ext cx="1866900" cy="177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8683" y="1701676"/>
            <a:ext cx="7705725" cy="6119812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1- </a:t>
            </a:r>
            <a:r>
              <a:rPr lang="pt-BR" sz="2400" dirty="0" smtClean="0">
                <a:solidFill>
                  <a:srgbClr val="000000"/>
                </a:solidFill>
              </a:rPr>
              <a:t>Comece </a:t>
            </a:r>
            <a:r>
              <a:rPr lang="pt-BR" sz="2400" dirty="0">
                <a:solidFill>
                  <a:srgbClr val="000000"/>
                </a:solidFill>
              </a:rPr>
              <a:t>a discutir em termos hipotéticos: “e se fosse possível ...” acalme a si e o outro</a:t>
            </a: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2- </a:t>
            </a:r>
            <a:r>
              <a:rPr lang="pt-BR" sz="2400" dirty="0">
                <a:solidFill>
                  <a:srgbClr val="000000"/>
                </a:solidFill>
              </a:rPr>
              <a:t>Aceite as </a:t>
            </a:r>
            <a:r>
              <a:rPr lang="pt-BR" sz="2400" dirty="0" smtClean="0">
                <a:solidFill>
                  <a:srgbClr val="000000"/>
                </a:solidFill>
              </a:rPr>
              <a:t>ideias </a:t>
            </a:r>
            <a:r>
              <a:rPr lang="pt-BR" sz="2400" dirty="0">
                <a:solidFill>
                  <a:srgbClr val="000000"/>
                </a:solidFill>
              </a:rPr>
              <a:t>do outro, mas esclareça o quanto é difícil para você </a:t>
            </a:r>
            <a:r>
              <a:rPr lang="pt-BR" sz="2400" dirty="0" smtClean="0">
                <a:solidFill>
                  <a:srgbClr val="000000"/>
                </a:solidFill>
              </a:rPr>
              <a:t>implementar: </a:t>
            </a:r>
            <a:r>
              <a:rPr lang="pt-BR" sz="2400" dirty="0">
                <a:solidFill>
                  <a:srgbClr val="000000"/>
                </a:solidFill>
              </a:rPr>
              <a:t>“eu concordo que a sua proposta é ótima, mas a minha dificuldade é que ...” (a </a:t>
            </a:r>
            <a:r>
              <a:rPr lang="pt-BR" sz="2400" dirty="0" smtClean="0">
                <a:solidFill>
                  <a:srgbClr val="000000"/>
                </a:solidFill>
              </a:rPr>
              <a:t>ideia </a:t>
            </a:r>
            <a:r>
              <a:rPr lang="pt-BR" sz="2400" dirty="0">
                <a:solidFill>
                  <a:srgbClr val="000000"/>
                </a:solidFill>
              </a:rPr>
              <a:t>do outro não é ruim e você adoraria concordar, </a:t>
            </a:r>
            <a:r>
              <a:rPr lang="pt-BR" sz="2400" dirty="0" smtClean="0">
                <a:solidFill>
                  <a:srgbClr val="000000"/>
                </a:solidFill>
              </a:rPr>
              <a:t>mas, </a:t>
            </a:r>
            <a:r>
              <a:rPr lang="pt-BR" sz="2400" dirty="0">
                <a:solidFill>
                  <a:srgbClr val="000000"/>
                </a:solidFill>
              </a:rPr>
              <a:t>por questões alheias à sua vontade não é possível) </a:t>
            </a:r>
            <a:endParaRPr lang="pt-BR" sz="2400" dirty="0" smtClean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3- </a:t>
            </a:r>
            <a:r>
              <a:rPr lang="pt-BR" sz="2400" dirty="0">
                <a:solidFill>
                  <a:srgbClr val="000000"/>
                </a:solidFill>
              </a:rPr>
              <a:t>Peça orientações ao outro “se você estivesse em meu lugar, como faria para ...”</a:t>
            </a:r>
          </a:p>
          <a:p>
            <a:pPr algn="l">
              <a:defRPr/>
            </a:pPr>
            <a:endParaRPr lang="pt-BR" sz="24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453E97-0D1D-479C-BFB6-05F8098F249C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  <p:pic>
        <p:nvPicPr>
          <p:cNvPr id="10243" name="Picture 2" descr="D:\Arquivos de programa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4508500"/>
            <a:ext cx="1100138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1086</TotalTime>
  <Words>4029</Words>
  <Application>Microsoft Macintosh PowerPoint</Application>
  <PresentationFormat>On-screen Show (4:3)</PresentationFormat>
  <Paragraphs>351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 negociação</dc:title>
  <dc:creator>CSE</dc:creator>
  <cp:lastModifiedBy>dddd ddddd</cp:lastModifiedBy>
  <cp:revision>104</cp:revision>
  <dcterms:created xsi:type="dcterms:W3CDTF">2011-09-06T18:24:35Z</dcterms:created>
  <dcterms:modified xsi:type="dcterms:W3CDTF">2016-07-12T16:22:00Z</dcterms:modified>
</cp:coreProperties>
</file>